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0" r:id="rId3"/>
    <p:sldId id="283" r:id="rId4"/>
    <p:sldId id="291" r:id="rId5"/>
    <p:sldId id="280" r:id="rId6"/>
    <p:sldId id="28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2" r:id="rId15"/>
    <p:sldId id="293" r:id="rId16"/>
    <p:sldId id="266" r:id="rId17"/>
    <p:sldId id="270" r:id="rId18"/>
    <p:sldId id="271" r:id="rId19"/>
    <p:sldId id="273" r:id="rId20"/>
    <p:sldId id="27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0.png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53BD7-E424-4395-B6B3-4FB5E8118C4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E3349-8A3B-417A-BBFD-250F266E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1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4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03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18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13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5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3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9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6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8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0378-27AF-4638-8DAA-A0D8651EBB0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8282-5A09-4598-9D04-4825258F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11" Type="http://schemas.openxmlformats.org/officeDocument/2006/relationships/image" Target="../media/image35.e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46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54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image" Target="../media/image64.png"/><Relationship Id="rId10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5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wmf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gif"/><Relationship Id="rId11" Type="http://schemas.openxmlformats.org/officeDocument/2006/relationships/image" Target="../media/image17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96029" y="1347351"/>
            <a:ext cx="1526978" cy="4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9" tIns="22850" rIns="45699" bIns="22850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0634" y="1680481"/>
            <a:ext cx="9144000" cy="134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77624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Chương</a:t>
            </a:r>
            <a:r>
              <a:rPr lang="en-US" sz="3000" b="1" dirty="0">
                <a:solidFill>
                  <a:srgbClr val="77624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2: HÀM SỐ LŨY THỪA- HÀM SỐ MŨ 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7624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VÀ HÀM SỐ LOGARIT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82634" y="392534"/>
            <a:ext cx="997641" cy="936833"/>
            <a:chOff x="12875357" y="880505"/>
            <a:chExt cx="1995542" cy="1873910"/>
          </a:xfrm>
        </p:grpSpPr>
        <p:sp>
          <p:nvSpPr>
            <p:cNvPr id="24" name="TextBox 23"/>
            <p:cNvSpPr txBox="1"/>
            <p:nvPr/>
          </p:nvSpPr>
          <p:spPr>
            <a:xfrm>
              <a:off x="12875357" y="880505"/>
              <a:ext cx="1995542" cy="831064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35F82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9736" y="1415709"/>
              <a:ext cx="1704450" cy="1338706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r>
                <a:rPr lang="en-US" sz="404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404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404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18362" y="478308"/>
            <a:ext cx="1119042" cy="853403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1879186" y="3923764"/>
            <a:ext cx="7424574" cy="499765"/>
            <a:chOff x="6884810" y="5923801"/>
            <a:chExt cx="14851086" cy="999659"/>
          </a:xfrm>
        </p:grpSpPr>
        <p:sp>
          <p:nvSpPr>
            <p:cNvPr id="28" name="TextBox 27"/>
            <p:cNvSpPr txBox="1"/>
            <p:nvPr/>
          </p:nvSpPr>
          <p:spPr>
            <a:xfrm>
              <a:off x="8418336" y="6000011"/>
              <a:ext cx="13317560" cy="9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</a:t>
              </a:r>
              <a:r>
                <a:rPr lang="en-US" sz="24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endPara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6884810" y="5923801"/>
              <a:ext cx="1381135" cy="967441"/>
              <a:chOff x="6884809" y="5923802"/>
              <a:chExt cx="1381135" cy="96744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6895076" y="5913535"/>
                <a:ext cx="143688" cy="164222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6894345" y="6065122"/>
                <a:ext cx="1371599" cy="826121"/>
                <a:chOff x="6894345" y="6065122"/>
                <a:chExt cx="1371599" cy="826121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214382" y="5745085"/>
                  <a:ext cx="731525" cy="137159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248883" y="6152483"/>
                  <a:ext cx="593831" cy="7387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81419" y="3209598"/>
            <a:ext cx="11256775" cy="553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45699" tIns="22850" rIns="45699" bIns="22850" rtlCol="0">
            <a:spAutoFit/>
          </a:bodyPr>
          <a:lstStyle/>
          <a:p>
            <a:pPr algn="ctr"/>
            <a:r>
              <a:rPr lang="vi-VN" sz="32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32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32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32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 LŨY </a:t>
            </a:r>
            <a:r>
              <a:rPr lang="en-US" sz="32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THỪA</a:t>
            </a:r>
            <a:endParaRPr lang="en-US" sz="32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329363" y="3850088"/>
            <a:ext cx="9506542" cy="30079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900"/>
          </a:p>
        </p:txBody>
      </p:sp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984" y="89200"/>
            <a:ext cx="1692071" cy="169229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4896427-8A70-47DD-BF89-36897231AB77}"/>
              </a:ext>
            </a:extLst>
          </p:cNvPr>
          <p:cNvGrpSpPr/>
          <p:nvPr/>
        </p:nvGrpSpPr>
        <p:grpSpPr>
          <a:xfrm>
            <a:off x="1879186" y="4586848"/>
            <a:ext cx="9020010" cy="499763"/>
            <a:chOff x="6880792" y="5792231"/>
            <a:chExt cx="18042369" cy="99965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E84087-161F-4890-AB42-752188B8C535}"/>
                </a:ext>
              </a:extLst>
            </p:cNvPr>
            <p:cNvSpPr txBox="1"/>
            <p:nvPr/>
          </p:nvSpPr>
          <p:spPr>
            <a:xfrm>
              <a:off x="8414308" y="5868437"/>
              <a:ext cx="16508853" cy="92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LŨY </a:t>
              </a:r>
              <a:r>
                <a:rPr lang="en-US" sz="24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endPara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id="{25A29B16-5B43-444D-A150-6DDAA4B49FFE}"/>
                </a:ext>
              </a:extLst>
            </p:cNvPr>
            <p:cNvGrpSpPr/>
            <p:nvPr/>
          </p:nvGrpSpPr>
          <p:grpSpPr>
            <a:xfrm>
              <a:off x="6880792" y="5792231"/>
              <a:ext cx="1381118" cy="872848"/>
              <a:chOff x="6880791" y="5792232"/>
              <a:chExt cx="1381118" cy="872848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A13B9FDD-D451-42FB-A046-5CC52E30B35F}"/>
                  </a:ext>
                </a:extLst>
              </p:cNvPr>
              <p:cNvSpPr/>
              <p:nvPr/>
            </p:nvSpPr>
            <p:spPr>
              <a:xfrm rot="16200000">
                <a:off x="6891057" y="5781966"/>
                <a:ext cx="143689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DB2F7FC8-A7F9-432A-9F37-14CB48B4D1D4}"/>
                  </a:ext>
                </a:extLst>
              </p:cNvPr>
              <p:cNvGrpSpPr/>
              <p:nvPr/>
            </p:nvGrpSpPr>
            <p:grpSpPr>
              <a:xfrm>
                <a:off x="6890309" y="5888487"/>
                <a:ext cx="1371600" cy="776593"/>
                <a:chOff x="6890309" y="5888487"/>
                <a:chExt cx="1371600" cy="776593"/>
              </a:xfrm>
            </p:grpSpPr>
            <p:sp>
              <p:nvSpPr>
                <p:cNvPr id="36" name="Round Same Side Corner Rectangle 31">
                  <a:extLst>
                    <a:ext uri="{FF2B5EF4-FFF2-40B4-BE49-F238E27FC236}">
                      <a16:creationId xmlns:a16="http://schemas.microsoft.com/office/drawing/2014/main" id="{D6CAB304-876C-4D24-BC5F-88DE7305714B}"/>
                    </a:ext>
                  </a:extLst>
                </p:cNvPr>
                <p:cNvSpPr/>
                <p:nvPr/>
              </p:nvSpPr>
              <p:spPr>
                <a:xfrm rot="5400000">
                  <a:off x="7210349" y="5613520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568CD8-B424-447F-AC17-ADC122AB9C0C}"/>
                    </a:ext>
                  </a:extLst>
                </p:cNvPr>
                <p:cNvSpPr txBox="1"/>
                <p:nvPr/>
              </p:nvSpPr>
              <p:spPr>
                <a:xfrm>
                  <a:off x="7175194" y="5888487"/>
                  <a:ext cx="818278" cy="7387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4CC96C-FD57-4D49-B738-3F7AB6212793}"/>
              </a:ext>
            </a:extLst>
          </p:cNvPr>
          <p:cNvGrpSpPr/>
          <p:nvPr/>
        </p:nvGrpSpPr>
        <p:grpSpPr>
          <a:xfrm>
            <a:off x="1879187" y="5249930"/>
            <a:ext cx="9020010" cy="499763"/>
            <a:chOff x="6871095" y="5640733"/>
            <a:chExt cx="18042369" cy="99965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82716F-341B-4CBB-A22B-55A0CECC071D}"/>
                </a:ext>
              </a:extLst>
            </p:cNvPr>
            <p:cNvSpPr txBox="1"/>
            <p:nvPr/>
          </p:nvSpPr>
          <p:spPr>
            <a:xfrm>
              <a:off x="8404609" y="5716939"/>
              <a:ext cx="16508855" cy="92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HÀM SỐ LŨY </a:t>
              </a:r>
              <a:r>
                <a:rPr lang="en-US" sz="24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endPara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077684DE-B743-412A-A559-714A49246E65}"/>
                </a:ext>
              </a:extLst>
            </p:cNvPr>
            <p:cNvGrpSpPr/>
            <p:nvPr/>
          </p:nvGrpSpPr>
          <p:grpSpPr>
            <a:xfrm>
              <a:off x="6871095" y="5640733"/>
              <a:ext cx="1381116" cy="872847"/>
              <a:chOff x="6871094" y="5640734"/>
              <a:chExt cx="1381116" cy="872847"/>
            </a:xfrm>
          </p:grpSpPr>
          <p:sp>
            <p:nvSpPr>
              <p:cNvPr id="41" name="Isosceles Triangle 44">
                <a:extLst>
                  <a:ext uri="{FF2B5EF4-FFF2-40B4-BE49-F238E27FC236}">
                    <a16:creationId xmlns:a16="http://schemas.microsoft.com/office/drawing/2014/main" id="{354DEE2A-ED92-423E-9273-7A8049B46722}"/>
                  </a:ext>
                </a:extLst>
              </p:cNvPr>
              <p:cNvSpPr/>
              <p:nvPr/>
            </p:nvSpPr>
            <p:spPr>
              <a:xfrm rot="16200000">
                <a:off x="6881360" y="5630468"/>
                <a:ext cx="143689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42" name="Group 29">
                <a:extLst>
                  <a:ext uri="{FF2B5EF4-FFF2-40B4-BE49-F238E27FC236}">
                    <a16:creationId xmlns:a16="http://schemas.microsoft.com/office/drawing/2014/main" id="{77F4FFCF-7FE5-4BB8-B879-ED2ADE582B4C}"/>
                  </a:ext>
                </a:extLst>
              </p:cNvPr>
              <p:cNvGrpSpPr/>
              <p:nvPr/>
            </p:nvGrpSpPr>
            <p:grpSpPr>
              <a:xfrm>
                <a:off x="6880610" y="5736986"/>
                <a:ext cx="1371600" cy="776595"/>
                <a:chOff x="6880610" y="5736986"/>
                <a:chExt cx="1371600" cy="776595"/>
              </a:xfrm>
            </p:grpSpPr>
            <p:sp>
              <p:nvSpPr>
                <p:cNvPr id="43" name="Round Same Side Corner Rectangle 31">
                  <a:extLst>
                    <a:ext uri="{FF2B5EF4-FFF2-40B4-BE49-F238E27FC236}">
                      <a16:creationId xmlns:a16="http://schemas.microsoft.com/office/drawing/2014/main" id="{9C9EE31D-CFFF-49DC-82B9-EDD6AA64D878}"/>
                    </a:ext>
                  </a:extLst>
                </p:cNvPr>
                <p:cNvSpPr/>
                <p:nvPr/>
              </p:nvSpPr>
              <p:spPr>
                <a:xfrm rot="5400000">
                  <a:off x="7200650" y="5462022"/>
                  <a:ext cx="731519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73D8F45-3E74-4DF4-AAEC-BE78347DEB5C}"/>
                    </a:ext>
                  </a:extLst>
                </p:cNvPr>
                <p:cNvSpPr txBox="1"/>
                <p:nvPr/>
              </p:nvSpPr>
              <p:spPr>
                <a:xfrm>
                  <a:off x="7053274" y="5736986"/>
                  <a:ext cx="1042729" cy="738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582716F-341B-4CBB-A22B-55A0CECC071D}"/>
              </a:ext>
            </a:extLst>
          </p:cNvPr>
          <p:cNvSpPr txBox="1"/>
          <p:nvPr/>
        </p:nvSpPr>
        <p:spPr>
          <a:xfrm>
            <a:off x="2645842" y="5884583"/>
            <a:ext cx="8253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 XÁC ĐỊNH CỦA HÀM SỐ LŨY THỪA</a:t>
            </a:r>
            <a:endParaRPr lang="en-US" sz="2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Isosceles Triangle 44">
            <a:extLst>
              <a:ext uri="{FF2B5EF4-FFF2-40B4-BE49-F238E27FC236}">
                <a16:creationId xmlns:a16="http://schemas.microsoft.com/office/drawing/2014/main" id="{354DEE2A-ED92-423E-9273-7A8049B46722}"/>
              </a:ext>
            </a:extLst>
          </p:cNvPr>
          <p:cNvSpPr/>
          <p:nvPr/>
        </p:nvSpPr>
        <p:spPr>
          <a:xfrm rot="16200000">
            <a:off x="1884317" y="5841353"/>
            <a:ext cx="71835" cy="82100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0" name="Round Same Side Corner Rectangle 31">
            <a:extLst>
              <a:ext uri="{FF2B5EF4-FFF2-40B4-BE49-F238E27FC236}">
                <a16:creationId xmlns:a16="http://schemas.microsoft.com/office/drawing/2014/main" id="{9C9EE31D-CFFF-49DC-82B9-EDD6AA64D878}"/>
              </a:ext>
            </a:extLst>
          </p:cNvPr>
          <p:cNvSpPr/>
          <p:nvPr/>
        </p:nvSpPr>
        <p:spPr>
          <a:xfrm rot="5400000">
            <a:off x="2043942" y="5757140"/>
            <a:ext cx="365711" cy="685711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3D8F45-3E74-4DF4-AAEC-BE78347DEB5C}"/>
              </a:ext>
            </a:extLst>
          </p:cNvPr>
          <p:cNvSpPr txBox="1"/>
          <p:nvPr/>
        </p:nvSpPr>
        <p:spPr>
          <a:xfrm>
            <a:off x="2004727" y="589460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82716F-341B-4CBB-A22B-55A0CECC071D}"/>
              </a:ext>
            </a:extLst>
          </p:cNvPr>
          <p:cNvSpPr txBox="1"/>
          <p:nvPr/>
        </p:nvSpPr>
        <p:spPr>
          <a:xfrm>
            <a:off x="2645842" y="6398500"/>
            <a:ext cx="8253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BIẾN THIÊN VÀ ĐỒ THỊ CỦA HÀM SỐ LŨY THỪA</a:t>
            </a:r>
            <a:endParaRPr lang="en-US" sz="2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ound Same Side Corner Rectangle 31">
            <a:extLst>
              <a:ext uri="{FF2B5EF4-FFF2-40B4-BE49-F238E27FC236}">
                <a16:creationId xmlns:a16="http://schemas.microsoft.com/office/drawing/2014/main" id="{9C9EE31D-CFFF-49DC-82B9-EDD6AA64D878}"/>
              </a:ext>
            </a:extLst>
          </p:cNvPr>
          <p:cNvSpPr/>
          <p:nvPr/>
        </p:nvSpPr>
        <p:spPr>
          <a:xfrm rot="5400000">
            <a:off x="2043942" y="6271057"/>
            <a:ext cx="365711" cy="685711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3D8F45-3E74-4DF4-AAEC-BE78347DEB5C}"/>
              </a:ext>
            </a:extLst>
          </p:cNvPr>
          <p:cNvSpPr txBox="1"/>
          <p:nvPr/>
        </p:nvSpPr>
        <p:spPr>
          <a:xfrm>
            <a:off x="2060832" y="640852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Isosceles Triangle 44">
            <a:extLst>
              <a:ext uri="{FF2B5EF4-FFF2-40B4-BE49-F238E27FC236}">
                <a16:creationId xmlns:a16="http://schemas.microsoft.com/office/drawing/2014/main" id="{354DEE2A-ED92-423E-9273-7A8049B46722}"/>
              </a:ext>
            </a:extLst>
          </p:cNvPr>
          <p:cNvSpPr/>
          <p:nvPr/>
        </p:nvSpPr>
        <p:spPr>
          <a:xfrm rot="16200000">
            <a:off x="1893024" y="6359517"/>
            <a:ext cx="71835" cy="82100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994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  <p:bldP spid="48" grpId="0"/>
      <p:bldP spid="49" grpId="0" animBg="1"/>
      <p:bldP spid="50" grpId="0" animBg="1"/>
      <p:bldP spid="51" grpId="0"/>
      <p:bldP spid="60" grpId="0"/>
      <p:bldP spid="61" grpId="0" animBg="1"/>
      <p:bldP spid="62" grpId="0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10489423" y="3298191"/>
                <a:ext cx="3540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423" y="3298191"/>
                <a:ext cx="35400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679148" y="830193"/>
                <a:ext cx="868000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Ví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dụ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2: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48" y="830193"/>
                <a:ext cx="8680006" cy="470000"/>
              </a:xfrm>
              <a:prstGeom prst="rect">
                <a:avLst/>
              </a:prstGeom>
              <a:blipFill>
                <a:blip r:embed="rId5"/>
                <a:stretch>
                  <a:fillRect l="-105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49270" y="300213"/>
            <a:ext cx="1615706" cy="43088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2200" b="1" dirty="0">
                <a:solidFill>
                  <a:srgbClr val="0000FF"/>
                </a:solidFill>
              </a:rPr>
              <a:t>ÁP DỤNG </a:t>
            </a:r>
            <a:endParaRPr lang="vi-VN" sz="22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0E1054-738F-4C9F-A2CE-ACC8B376FB1B}"/>
                  </a:ext>
                </a:extLst>
              </p:cNvPr>
              <p:cNvSpPr txBox="1"/>
              <p:nvPr/>
            </p:nvSpPr>
            <p:spPr>
              <a:xfrm>
                <a:off x="972158" y="3377849"/>
                <a:ext cx="382844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TCĐ: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400" dirty="0"/>
                  <a:t>;  TCN: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0E1054-738F-4C9F-A2CE-ACC8B376F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58" y="3377849"/>
                <a:ext cx="3828442" cy="800219"/>
              </a:xfrm>
              <a:prstGeom prst="rect">
                <a:avLst/>
              </a:prstGeom>
              <a:blipFill>
                <a:blip r:embed="rId6"/>
                <a:stretch>
                  <a:fillRect l="-2385" t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BCC5309-72D2-4B71-89EF-B1CC0217B26E}"/>
              </a:ext>
            </a:extLst>
          </p:cNvPr>
          <p:cNvSpPr txBox="1"/>
          <p:nvPr/>
        </p:nvSpPr>
        <p:spPr>
          <a:xfrm>
            <a:off x="6629400" y="3124200"/>
            <a:ext cx="4991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BB2FB37-F3C9-45C6-9687-D4113A95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9256E26-9F4A-495E-915A-5DF2A2DE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161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08D0F3E-FDFB-4DD8-9714-C096676F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067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FA3EB39-848A-45A4-8994-176BAF37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46D664-AFD6-4D31-8758-C4A2BC52065D}"/>
              </a:ext>
            </a:extLst>
          </p:cNvPr>
          <p:cNvSpPr txBox="1"/>
          <p:nvPr/>
        </p:nvSpPr>
        <p:spPr>
          <a:xfrm>
            <a:off x="14574531" y="7248880"/>
            <a:ext cx="4991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91ABD327-2C59-4E4F-A3D2-56B55E72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131" y="4032347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71AB1B82-A19B-456E-9140-B4D25AAB9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03575"/>
              </p:ext>
            </p:extLst>
          </p:nvPr>
        </p:nvGraphicFramePr>
        <p:xfrm>
          <a:off x="6696636" y="1817425"/>
          <a:ext cx="4305300" cy="327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7" imgW="2025687" imgH="1797269" progId="Visio.Drawing.11">
                  <p:embed/>
                </p:oleObj>
              </mc:Choice>
              <mc:Fallback>
                <p:oleObj name="Visio" r:id="rId7" imgW="2025687" imgH="1797269" progId="Visio.Drawing.11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71AB1B82-A19B-456E-9140-B4D25AAB9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36" y="1817425"/>
                        <a:ext cx="4305300" cy="3275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0">
            <a:extLst>
              <a:ext uri="{FF2B5EF4-FFF2-40B4-BE49-F238E27FC236}">
                <a16:creationId xmlns:a16="http://schemas.microsoft.com/office/drawing/2014/main" id="{858C684D-7212-42BB-B20D-642B96CE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331" y="4108547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C91A63-FA74-4815-9151-B7D9B9FA58A2}"/>
                  </a:ext>
                </a:extLst>
              </p:cNvPr>
              <p:cNvSpPr txBox="1"/>
              <p:nvPr/>
            </p:nvSpPr>
            <p:spPr>
              <a:xfrm>
                <a:off x="6629400" y="5166515"/>
                <a:ext cx="4913620" cy="135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C91A63-FA74-4815-9151-B7D9B9FA5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66515"/>
                <a:ext cx="4913620" cy="1351780"/>
              </a:xfrm>
              <a:prstGeom prst="rect">
                <a:avLst/>
              </a:prstGeom>
              <a:blipFill>
                <a:blip r:embed="rId9"/>
                <a:stretch>
                  <a:fillRect l="-1613" b="-8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CBBBA0-1DBF-4FD6-8FBF-619FF06D092F}"/>
              </a:ext>
            </a:extLst>
          </p:cNvPr>
          <p:cNvSpPr txBox="1"/>
          <p:nvPr/>
        </p:nvSpPr>
        <p:spPr>
          <a:xfrm>
            <a:off x="2362516" y="10332321"/>
            <a:ext cx="10250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CF7350C-5844-4E33-ADD7-715C33EBB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738" y="5308548"/>
            <a:ext cx="2448215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8EB677E-0F40-4675-9737-B4B716679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37086"/>
              </p:ext>
            </p:extLst>
          </p:nvPr>
        </p:nvGraphicFramePr>
        <p:xfrm>
          <a:off x="443595" y="4181693"/>
          <a:ext cx="5186241" cy="142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10" imgW="2012128" imgH="1075478" progId="Visio.Drawing.11">
                  <p:embed/>
                </p:oleObj>
              </mc:Choice>
              <mc:Fallback>
                <p:oleObj name="Visio" r:id="rId10" imgW="2012128" imgH="1075478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8EB677E-0F40-4675-9737-B4B716679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95" y="4181693"/>
                        <a:ext cx="5186241" cy="1427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71607EF-F30A-4A9E-820E-C4CBE3B58226}"/>
              </a:ext>
            </a:extLst>
          </p:cNvPr>
          <p:cNvSpPr txBox="1"/>
          <p:nvPr/>
        </p:nvSpPr>
        <p:spPr>
          <a:xfrm>
            <a:off x="631184" y="1307866"/>
            <a:ext cx="86472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                                             </a:t>
            </a:r>
            <a:r>
              <a:rPr lang="en-US" sz="2800" b="1" dirty="0"/>
              <a:t>GIẢI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317654" y="1613448"/>
                <a:ext cx="5863075" cy="1587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8573">
                  <a:lnSpc>
                    <a:spcPct val="150000"/>
                  </a:lnSpc>
                </a:pPr>
                <a:r>
                  <a:rPr lang="en-US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nguyên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228600" marR="857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&lt;0,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54" y="1613448"/>
                <a:ext cx="5863075" cy="15876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5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2" grpId="0"/>
      <p:bldP spid="4" grpId="0"/>
      <p:bldP spid="29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10489423" y="3298191"/>
                <a:ext cx="3540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423" y="3298191"/>
                <a:ext cx="35400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679147" y="568432"/>
                <a:ext cx="10798817" cy="65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Ví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dụ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3: </a:t>
                </a:r>
                <a:r>
                  <a:rPr lang="en-US" sz="2800" dirty="0" err="1"/>
                  <a:t>Khảo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47" y="568432"/>
                <a:ext cx="10798817" cy="659861"/>
              </a:xfrm>
              <a:prstGeom prst="rect">
                <a:avLst/>
              </a:prstGeom>
              <a:blipFill>
                <a:blip r:embed="rId4"/>
                <a:stretch>
                  <a:fillRect l="-1129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755068" y="244733"/>
            <a:ext cx="1504038" cy="43088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2200" b="1" dirty="0">
                <a:solidFill>
                  <a:srgbClr val="0000FF"/>
                </a:solidFill>
              </a:rPr>
              <a:t>ÁP DỤNG 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C5309-72D2-4B71-89EF-B1CC0217B26E}"/>
              </a:ext>
            </a:extLst>
          </p:cNvPr>
          <p:cNvSpPr txBox="1"/>
          <p:nvPr/>
        </p:nvSpPr>
        <p:spPr>
          <a:xfrm>
            <a:off x="6629400" y="3124200"/>
            <a:ext cx="4991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BB2FB37-F3C9-45C6-9687-D4113A95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9256E26-9F4A-495E-915A-5DF2A2DE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161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08D0F3E-FDFB-4DD8-9714-C096676F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067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FA3EB39-848A-45A4-8994-176BAF37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46D664-AFD6-4D31-8758-C4A2BC52065D}"/>
              </a:ext>
            </a:extLst>
          </p:cNvPr>
          <p:cNvSpPr txBox="1"/>
          <p:nvPr/>
        </p:nvSpPr>
        <p:spPr>
          <a:xfrm>
            <a:off x="14574531" y="7248880"/>
            <a:ext cx="4991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91ABD327-2C59-4E4F-A3D2-56B55E72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131" y="4032347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858C684D-7212-42BB-B20D-642B96CE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331" y="4108547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AEDB0043-B01F-4B33-B500-7EE246C3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14" y="2040703"/>
            <a:ext cx="4133850" cy="310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1607EF-F30A-4A9E-820E-C4CBE3B58226}"/>
              </a:ext>
            </a:extLst>
          </p:cNvPr>
          <p:cNvSpPr txBox="1"/>
          <p:nvPr/>
        </p:nvSpPr>
        <p:spPr>
          <a:xfrm>
            <a:off x="642361" y="1165236"/>
            <a:ext cx="86472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                                             </a:t>
            </a:r>
            <a:r>
              <a:rPr lang="en-US" sz="2800" b="1" dirty="0"/>
              <a:t>GIẢI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79147" y="1825097"/>
                <a:ext cx="6441299" cy="2155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8573">
                  <a:lnSpc>
                    <a:spcPct val="150000"/>
                  </a:lnSpc>
                </a:pPr>
                <a:r>
                  <a:rPr lang="en-US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nguyên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228600" marR="857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2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8600" marR="8573">
                  <a:lnSpc>
                    <a:spcPct val="150000"/>
                  </a:lnSpc>
                </a:pPr>
                <a:r>
                  <a:rPr lang="en-US" sz="2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tiệm</a:t>
                </a:r>
                <a:r>
                  <a:rPr lang="en-US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cận</a:t>
                </a:r>
                <a:r>
                  <a:rPr lang="en-US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47" y="1825097"/>
                <a:ext cx="6441299" cy="2155205"/>
              </a:xfrm>
              <a:prstGeom prst="rect">
                <a:avLst/>
              </a:prstGeom>
              <a:blipFill>
                <a:blip r:embed="rId6"/>
                <a:stretch>
                  <a:fillRect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899" y="4505179"/>
            <a:ext cx="3538632" cy="21283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3289402" y="3531597"/>
                <a:ext cx="4021195" cy="728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=0,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02" y="3531597"/>
                <a:ext cx="4021195" cy="728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2" grpId="0"/>
      <p:bldP spid="28" grpId="0"/>
      <p:bldP spid="2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10489423" y="3298191"/>
                <a:ext cx="3540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15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423" y="3298191"/>
                <a:ext cx="35400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831097" y="264714"/>
            <a:ext cx="1549032" cy="461665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1088639">
              <a:defRPr/>
            </a:pPr>
            <a:r>
              <a:rPr lang="en-US" sz="2400" b="1" dirty="0">
                <a:solidFill>
                  <a:srgbClr val="FF0000"/>
                </a:solidFill>
              </a:rPr>
              <a:t>TÓM TẮT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C5309-72D2-4B71-89EF-B1CC0217B26E}"/>
              </a:ext>
            </a:extLst>
          </p:cNvPr>
          <p:cNvSpPr txBox="1"/>
          <p:nvPr/>
        </p:nvSpPr>
        <p:spPr>
          <a:xfrm>
            <a:off x="6629400" y="3124200"/>
            <a:ext cx="49911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>
              <a:defRPr/>
            </a:pPr>
            <a:endParaRPr lang="en-US" sz="21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BB2FB37-F3C9-45C6-9687-D4113A95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8512"/>
            <a:ext cx="92398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9256E26-9F4A-495E-915A-5DF2A2DE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112312"/>
            <a:ext cx="92398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08D0F3E-FDFB-4DD8-9714-C096676F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6112"/>
            <a:ext cx="92398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FA3EB39-848A-45A4-8994-176BAF37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8512"/>
            <a:ext cx="92398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46D664-AFD6-4D31-8758-C4A2BC52065D}"/>
              </a:ext>
            </a:extLst>
          </p:cNvPr>
          <p:cNvSpPr txBox="1"/>
          <p:nvPr/>
        </p:nvSpPr>
        <p:spPr>
          <a:xfrm>
            <a:off x="14574531" y="7248880"/>
            <a:ext cx="49911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>
              <a:defRPr/>
            </a:pPr>
            <a:endParaRPr lang="en-US" sz="21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91ABD327-2C59-4E4F-A3D2-56B55E72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131" y="3936168"/>
            <a:ext cx="92398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858C684D-7212-42BB-B20D-642B96CE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331" y="4012368"/>
            <a:ext cx="92398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>
              <a:defRPr/>
            </a:pPr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8F50DCD-8F3E-49E7-9417-5BBD447141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188210"/>
                  </p:ext>
                </p:extLst>
              </p:nvPr>
            </p:nvGraphicFramePr>
            <p:xfrm>
              <a:off x="831097" y="1087896"/>
              <a:ext cx="10477878" cy="478846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616268">
                      <a:extLst>
                        <a:ext uri="{9D8B030D-6E8A-4147-A177-3AD203B41FA5}">
                          <a16:colId xmlns:a16="http://schemas.microsoft.com/office/drawing/2014/main" val="2757943691"/>
                        </a:ext>
                      </a:extLst>
                    </a:gridCol>
                    <a:gridCol w="3697941">
                      <a:extLst>
                        <a:ext uri="{9D8B030D-6E8A-4147-A177-3AD203B41FA5}">
                          <a16:colId xmlns:a16="http://schemas.microsoft.com/office/drawing/2014/main" val="2750771287"/>
                        </a:ext>
                      </a:extLst>
                    </a:gridCol>
                    <a:gridCol w="5163669">
                      <a:extLst>
                        <a:ext uri="{9D8B030D-6E8A-4147-A177-3AD203B41FA5}">
                          <a16:colId xmlns:a16="http://schemas.microsoft.com/office/drawing/2014/main" val="584009316"/>
                        </a:ext>
                      </a:extLst>
                    </a:gridCol>
                  </a:tblGrid>
                  <a:tr h="684067">
                    <a:tc>
                      <a:txBody>
                        <a:bodyPr/>
                        <a:lstStyle/>
                        <a:p>
                          <a:pPr marL="0" marR="0" indent="36195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rgbClr val="FFFF00"/>
                              </a:solidFill>
                              <a:effectLst/>
                            </a:rPr>
                            <a:t> 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 indent="36195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</m:t>
                                </m:r>
                                <m:r>
                                  <a:rPr lang="en-US" sz="2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 &gt; 0 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 indent="36195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</m:t>
                                </m:r>
                                <m:r>
                                  <a:rPr lang="en-US" sz="2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 &lt; 0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extLst>
                      <a:ext uri="{0D108BD9-81ED-4DB2-BD59-A6C34878D82A}">
                        <a16:rowId xmlns:a16="http://schemas.microsoft.com/office/drawing/2014/main" val="2151589916"/>
                      </a:ext>
                    </a:extLst>
                  </a:tr>
                  <a:tr h="68406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FFFF00"/>
                              </a:solidFill>
                              <a:effectLst/>
                            </a:rPr>
                            <a:t>Đạo hàm</a:t>
                          </a:r>
                          <a:endParaRPr lang="en-US" sz="28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extLst>
                      <a:ext uri="{0D108BD9-81ED-4DB2-BD59-A6C34878D82A}">
                        <a16:rowId xmlns:a16="http://schemas.microsoft.com/office/drawing/2014/main" val="3750259082"/>
                      </a:ext>
                    </a:extLst>
                  </a:tr>
                  <a:tr h="136813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FFFF00"/>
                              </a:solidFill>
                              <a:effectLst/>
                            </a:rPr>
                            <a:t>Chiều BT</a:t>
                          </a:r>
                          <a:endParaRPr lang="en-US" sz="28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Hàm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số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luôn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đồng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biến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Hàm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số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luôn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nghịch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biến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extLst>
                      <a:ext uri="{0D108BD9-81ED-4DB2-BD59-A6C34878D82A}">
                        <a16:rowId xmlns:a16="http://schemas.microsoft.com/office/drawing/2014/main" val="3757650829"/>
                      </a:ext>
                    </a:extLst>
                  </a:tr>
                  <a:tr h="136813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FFFF00"/>
                              </a:solidFill>
                              <a:effectLst/>
                            </a:rPr>
                            <a:t>Tiệm cận</a:t>
                          </a:r>
                          <a:endParaRPr lang="en-US" sz="28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Không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có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TC </a:t>
                          </a:r>
                          <a:r>
                            <a:rPr lang="en-US" sz="2800" dirty="0" err="1">
                              <a:effectLst/>
                            </a:rPr>
                            <a:t>ngang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là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trục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smtClean="0">
                              <a:effectLst/>
                            </a:rPr>
                            <a:t>Ox</a:t>
                          </a:r>
                        </a:p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TC </a:t>
                          </a:r>
                          <a:r>
                            <a:rPr lang="en-US" sz="2800" dirty="0" err="1">
                              <a:effectLst/>
                            </a:rPr>
                            <a:t>đứng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là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trục</a:t>
                          </a:r>
                          <a:r>
                            <a:rPr lang="en-US" sz="2800" dirty="0">
                              <a:effectLst/>
                            </a:rPr>
                            <a:t> Oy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extLst>
                      <a:ext uri="{0D108BD9-81ED-4DB2-BD59-A6C34878D82A}">
                        <a16:rowId xmlns:a16="http://schemas.microsoft.com/office/drawing/2014/main" val="3054894676"/>
                      </a:ext>
                    </a:extLst>
                  </a:tr>
                  <a:tr h="68406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Đồ</a:t>
                          </a:r>
                          <a:r>
                            <a:rPr lang="en-US" sz="2800" dirty="0">
                              <a:solidFill>
                                <a:srgbClr val="FFFF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thị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 gridSpan="2">
                      <a:txBody>
                        <a:bodyPr/>
                        <a:lstStyle/>
                        <a:p>
                          <a:pPr marL="0" marR="0" indent="36195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Đồ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thị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luôn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đi</a:t>
                          </a:r>
                          <a:r>
                            <a:rPr lang="en-US" sz="2800" dirty="0">
                              <a:effectLst/>
                            </a:rPr>
                            <a:t> qua </a:t>
                          </a:r>
                          <a:r>
                            <a:rPr lang="en-US" sz="2800" dirty="0" err="1">
                              <a:effectLst/>
                            </a:rPr>
                            <a:t>điểm</a:t>
                          </a:r>
                          <a:r>
                            <a:rPr lang="en-US" sz="2800" dirty="0">
                              <a:effectLst/>
                            </a:rPr>
                            <a:t> (1 ; 1)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5189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8F50DCD-8F3E-49E7-9417-5BBD447141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188210"/>
                  </p:ext>
                </p:extLst>
              </p:nvPr>
            </p:nvGraphicFramePr>
            <p:xfrm>
              <a:off x="831097" y="1087896"/>
              <a:ext cx="10477878" cy="478846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616268">
                      <a:extLst>
                        <a:ext uri="{9D8B030D-6E8A-4147-A177-3AD203B41FA5}">
                          <a16:colId xmlns:a16="http://schemas.microsoft.com/office/drawing/2014/main" val="2757943691"/>
                        </a:ext>
                      </a:extLst>
                    </a:gridCol>
                    <a:gridCol w="3697941">
                      <a:extLst>
                        <a:ext uri="{9D8B030D-6E8A-4147-A177-3AD203B41FA5}">
                          <a16:colId xmlns:a16="http://schemas.microsoft.com/office/drawing/2014/main" val="2750771287"/>
                        </a:ext>
                      </a:extLst>
                    </a:gridCol>
                    <a:gridCol w="5163669">
                      <a:extLst>
                        <a:ext uri="{9D8B030D-6E8A-4147-A177-3AD203B41FA5}">
                          <a16:colId xmlns:a16="http://schemas.microsoft.com/office/drawing/2014/main" val="584009316"/>
                        </a:ext>
                      </a:extLst>
                    </a:gridCol>
                  </a:tblGrid>
                  <a:tr h="684067">
                    <a:tc>
                      <a:txBody>
                        <a:bodyPr/>
                        <a:lstStyle/>
                        <a:p>
                          <a:pPr marL="0" marR="0" indent="36195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rgbClr val="FFFF00"/>
                              </a:solidFill>
                              <a:effectLst/>
                            </a:rPr>
                            <a:t> 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>
                        <a:blipFill>
                          <a:blip r:embed="rId5"/>
                          <a:stretch>
                            <a:fillRect l="-43822" t="-893" r="-140362" b="-6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>
                        <a:blipFill>
                          <a:blip r:embed="rId5"/>
                          <a:stretch>
                            <a:fillRect l="-102948" t="-893" r="-472" b="-6044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1589916"/>
                      </a:ext>
                    </a:extLst>
                  </a:tr>
                  <a:tr h="68406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FFFF00"/>
                              </a:solidFill>
                              <a:effectLst/>
                            </a:rPr>
                            <a:t>Đạo hàm</a:t>
                          </a:r>
                          <a:endParaRPr lang="en-US" sz="28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>
                        <a:blipFill>
                          <a:blip r:embed="rId5"/>
                          <a:stretch>
                            <a:fillRect l="-43822" t="-100000" r="-140362" b="-4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>
                        <a:blipFill>
                          <a:blip r:embed="rId5"/>
                          <a:stretch>
                            <a:fillRect l="-102948" t="-100000" r="-472" b="-499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259082"/>
                      </a:ext>
                    </a:extLst>
                  </a:tr>
                  <a:tr h="136813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FFFF00"/>
                              </a:solidFill>
                              <a:effectLst/>
                            </a:rPr>
                            <a:t>Chiều BT</a:t>
                          </a:r>
                          <a:endParaRPr lang="en-US" sz="28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Hàm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số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luôn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đồng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biến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Hàm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số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luôn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nghịch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biến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extLst>
                      <a:ext uri="{0D108BD9-81ED-4DB2-BD59-A6C34878D82A}">
                        <a16:rowId xmlns:a16="http://schemas.microsoft.com/office/drawing/2014/main" val="3757650829"/>
                      </a:ext>
                    </a:extLst>
                  </a:tr>
                  <a:tr h="136813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FFFF00"/>
                              </a:solidFill>
                              <a:effectLst/>
                            </a:rPr>
                            <a:t>Tiệm cận</a:t>
                          </a:r>
                          <a:endParaRPr lang="en-US" sz="28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Không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có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TC </a:t>
                          </a:r>
                          <a:r>
                            <a:rPr lang="en-US" sz="2800" dirty="0" err="1">
                              <a:effectLst/>
                            </a:rPr>
                            <a:t>ngang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là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trục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smtClean="0">
                              <a:effectLst/>
                            </a:rPr>
                            <a:t>Ox</a:t>
                          </a:r>
                        </a:p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TC </a:t>
                          </a:r>
                          <a:r>
                            <a:rPr lang="en-US" sz="2800" dirty="0" err="1">
                              <a:effectLst/>
                            </a:rPr>
                            <a:t>đứng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là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trục</a:t>
                          </a:r>
                          <a:r>
                            <a:rPr lang="en-US" sz="2800" dirty="0">
                              <a:effectLst/>
                            </a:rPr>
                            <a:t> Oy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extLst>
                      <a:ext uri="{0D108BD9-81ED-4DB2-BD59-A6C34878D82A}">
                        <a16:rowId xmlns:a16="http://schemas.microsoft.com/office/drawing/2014/main" val="3054894676"/>
                      </a:ext>
                    </a:extLst>
                  </a:tr>
                  <a:tr h="68406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Đồ</a:t>
                          </a:r>
                          <a:r>
                            <a:rPr lang="en-US" sz="2800" dirty="0">
                              <a:solidFill>
                                <a:srgbClr val="FFFF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thị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 gridSpan="2">
                      <a:txBody>
                        <a:bodyPr/>
                        <a:lstStyle/>
                        <a:p>
                          <a:pPr marL="0" marR="0" indent="36195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Đồ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thị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luôn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đi</a:t>
                          </a:r>
                          <a:r>
                            <a:rPr lang="en-US" sz="2800" dirty="0">
                              <a:effectLst/>
                            </a:rPr>
                            <a:t> qua </a:t>
                          </a:r>
                          <a:r>
                            <a:rPr lang="en-US" sz="2800" dirty="0" err="1">
                              <a:effectLst/>
                            </a:rPr>
                            <a:t>điểm</a:t>
                          </a:r>
                          <a:r>
                            <a:rPr lang="en-US" sz="2800" dirty="0">
                              <a:effectLst/>
                            </a:rPr>
                            <a:t> (1 ; 1)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4290" marR="3429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5189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47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00028" y="3281770"/>
            <a:ext cx="11610027" cy="345442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74837"/>
              <a:chOff x="1205494" y="6941416"/>
              <a:chExt cx="3493741" cy="87483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8" y="6941416"/>
                <a:ext cx="2641567" cy="87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14084" y="1165733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401300" y="6057900"/>
                <a:ext cx="12502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300" y="6057900"/>
                <a:ext cx="1250283" cy="461665"/>
              </a:xfrm>
              <a:prstGeom prst="rect">
                <a:avLst/>
              </a:prstGeom>
              <a:blipFill>
                <a:blip r:embed="rId3"/>
                <a:stretch>
                  <a:fillRect l="-439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997316" y="1462532"/>
                <a:ext cx="60846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sz="2400" dirty="0"/>
                  <a:t>Tập xác định của hàm số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x-none" sz="2400" i="1">
                        <a:latin typeface="Cambria Math" panose="02040503050406030204" pitchFamily="18" charset="0"/>
                      </a:rPr>
                      <m:t>=(2</m:t>
                    </m:r>
                    <m:r>
                      <a:rPr lang="x-none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none" sz="2400" i="1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</m:oMath>
                </a14:m>
                <a:r>
                  <a:rPr lang="x-none" sz="2400" dirty="0"/>
                  <a:t> là:</a:t>
                </a:r>
                <a:endParaRPr lang="en-US" sz="2400" dirty="0"/>
              </a:p>
              <a:p>
                <a:endParaRPr lang="vi-VN" sz="24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16" y="1462532"/>
                <a:ext cx="6084653" cy="830997"/>
              </a:xfrm>
              <a:prstGeom prst="rect">
                <a:avLst/>
              </a:prstGeom>
              <a:blipFill>
                <a:blip r:embed="rId4"/>
                <a:stretch>
                  <a:fillRect l="-1603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1254" y="2256101"/>
                <a:ext cx="2742844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" y="2256101"/>
                <a:ext cx="2742844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2280669" y="2472332"/>
                <a:ext cx="24305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GB" b="1"/>
                        <m:t>.</m:t>
                      </m:r>
                    </m:oMath>
                  </m:oMathPara>
                </a14:m>
                <a:endPara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69" y="2472332"/>
                <a:ext cx="24305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4902700" y="2337688"/>
                <a:ext cx="2742844" cy="620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700" y="2337688"/>
                <a:ext cx="2742844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7636017" y="2437989"/>
                <a:ext cx="3883854" cy="504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2400" b="1" spc="-75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90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/>
                  <a:t>.</a:t>
                </a:r>
                <a:endParaRPr lang="vi-VN" sz="2400" b="1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017" y="2437989"/>
                <a:ext cx="3883854" cy="504369"/>
              </a:xfrm>
              <a:prstGeom prst="rect">
                <a:avLst/>
              </a:prstGeom>
              <a:blipFill>
                <a:blip r:embed="rId8"/>
                <a:stretch>
                  <a:fillRect l="-628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705935" y="142406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2692852" y="2384478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1365DC-90A4-49C2-ADF3-53B561E0AEB1}"/>
                  </a:ext>
                </a:extLst>
              </p:cNvPr>
              <p:cNvSpPr txBox="1"/>
              <p:nvPr/>
            </p:nvSpPr>
            <p:spPr>
              <a:xfrm>
                <a:off x="1031433" y="4114800"/>
                <a:ext cx="9903268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x-none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2007∈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p>
                        <m:r>
                          <a:rPr lang="x-none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x-none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hàm số xác định với mọi </a:t>
                </a:r>
                <a14:m>
                  <m:oMath xmlns:m="http://schemas.openxmlformats.org/officeDocument/2006/math">
                    <m:r>
                      <a:rPr lang="x-none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x-none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1365DC-90A4-49C2-ADF3-53B561E0A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33" y="4114800"/>
                <a:ext cx="9903268" cy="661720"/>
              </a:xfrm>
              <a:prstGeom prst="rect">
                <a:avLst/>
              </a:prstGeom>
              <a:blipFill>
                <a:blip r:embed="rId9"/>
                <a:stretch>
                  <a:fillRect l="-1231" t="-10092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4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4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675955" y="4194719"/>
            <a:ext cx="8707520" cy="254664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4068695" cy="1028456"/>
              <a:chOff x="1205494" y="6941416"/>
              <a:chExt cx="4068695" cy="102845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802277" y="5616275"/>
                <a:ext cx="782728" cy="344512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9537" y="6941416"/>
                <a:ext cx="3294652" cy="1028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593810" y="1274192"/>
            <a:ext cx="8771978" cy="287488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398563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5">
                <a:defRPr/>
              </a:pPr>
              <a:endParaRPr lang="en-US" sz="13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5"/>
                <a:endParaRPr lang="en-US" sz="13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5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5">
                  <a:defRPr/>
                </a:pPr>
                <a:endParaRPr lang="en-US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578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7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17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5635097" y="4930368"/>
                <a:ext cx="937712" cy="346556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pc="-63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000" b="1" spc="-63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000" b="1" spc="-63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 b="1" spc="-63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000" b="1" spc="-63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2000" b="1" spc="-6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097" y="4930368"/>
                <a:ext cx="937712" cy="346556"/>
              </a:xfrm>
              <a:prstGeom prst="rect">
                <a:avLst/>
              </a:prstGeom>
              <a:blipFill>
                <a:blip r:embed="rId3"/>
                <a:stretch>
                  <a:fillRect l="-9091" r="-64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2893086" y="1589762"/>
                <a:ext cx="8443389" cy="414523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r>
                  <a:rPr lang="vi-VN" sz="2000" dirty="0">
                    <a:latin typeface="+mj-lt"/>
                  </a:rPr>
                  <a:t>Cho</a:t>
                </a:r>
                <a:r>
                  <a:rPr lang="vi-VN" sz="2000" b="1" dirty="0">
                    <a:latin typeface="+mj-lt"/>
                  </a:rPr>
                  <a:t> </a:t>
                </a:r>
                <a:r>
                  <a:rPr lang="vi-VN" sz="2000" dirty="0">
                    <a:latin typeface="+mj-lt"/>
                  </a:rPr>
                  <a:t>h</a:t>
                </a:r>
                <a:r>
                  <a:rPr lang="it-IT" sz="2000" dirty="0">
                    <a:latin typeface="+mj-lt"/>
                  </a:rPr>
                  <a:t>àm số</a:t>
                </a:r>
                <a:r>
                  <a:rPr lang="vi-VN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0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r>
                  <a:rPr lang="vi-VN" sz="2000" dirty="0">
                    <a:latin typeface="+mj-lt"/>
                  </a:rPr>
                  <a:t>, khẳng định nào sau đây là </a:t>
                </a:r>
                <a:r>
                  <a:rPr lang="vi-VN" sz="2000" b="1" dirty="0">
                    <a:latin typeface="+mj-lt"/>
                  </a:rPr>
                  <a:t>SAI</a:t>
                </a:r>
                <a:r>
                  <a:rPr lang="vi-VN" sz="2000" dirty="0">
                    <a:latin typeface="+mj-lt"/>
                  </a:rPr>
                  <a:t>?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86" y="1589762"/>
                <a:ext cx="8443389" cy="414523"/>
              </a:xfrm>
              <a:prstGeom prst="rect">
                <a:avLst/>
              </a:prstGeom>
              <a:blipFill>
                <a:blip r:embed="rId4"/>
                <a:stretch>
                  <a:fillRect l="-1444" t="-2941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281" y="2206230"/>
                <a:ext cx="2057133" cy="346556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spc="-63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Đồ</m:t>
                      </m:r>
                      <m: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sty m:val="p"/>
                        </m:rP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đườ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đứ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Oy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,đườ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ngang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Ox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2000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/>
                        <m:t>.</m:t>
                      </m:r>
                    </m:oMath>
                  </m:oMathPara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81" y="2206230"/>
                <a:ext cx="2057133" cy="346556"/>
              </a:xfrm>
              <a:prstGeom prst="rect">
                <a:avLst/>
              </a:prstGeom>
              <a:blipFill>
                <a:blip r:embed="rId5"/>
                <a:stretch>
                  <a:fillRect l="-2367" r="-320710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702444" y="2652616"/>
            <a:ext cx="8281988" cy="346556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vi-VN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.Đồ thị hàm số không có đường  tiệm cận.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728900" y="3095928"/>
                <a:ext cx="7391436" cy="346556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r>
                  <a:rPr lang="vi-VN" sz="20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Hàm số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vi-VN" sz="20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2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900" y="3095928"/>
                <a:ext cx="7391436" cy="346556"/>
              </a:xfrm>
              <a:prstGeom prst="rect">
                <a:avLst/>
              </a:prstGeom>
              <a:blipFill>
                <a:blip r:embed="rId6"/>
                <a:stretch>
                  <a:fillRect l="-1650" t="-19298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19744" y="3531336"/>
                <a:ext cx="8264688" cy="346556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r>
                  <a:rPr lang="vi-VN" sz="2000" b="1" dirty="0">
                    <a:latin typeface="+mj-lt"/>
                  </a:rPr>
                  <a:t>D</a:t>
                </a:r>
                <a:r>
                  <a:rPr lang="vi-VN" sz="2000" dirty="0">
                    <a:latin typeface="+mj-lt"/>
                  </a:rPr>
                  <a:t>.Hàm số có tập xác định  là D=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mbria Math"/>
                      </a:rPr>
                      <m:t>ℝ</m:t>
                    </m:r>
                    <m:r>
                      <a:rPr lang="vi-VN" sz="2000" i="1">
                        <a:latin typeface="Cambria Math" panose="02040503050406030204" pitchFamily="18" charset="0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44" y="3531336"/>
                <a:ext cx="8264688" cy="346556"/>
              </a:xfrm>
              <a:prstGeom prst="rect">
                <a:avLst/>
              </a:prstGeom>
              <a:blipFill>
                <a:blip r:embed="rId7"/>
                <a:stretch>
                  <a:fillRect l="-1401" t="-17544" b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2457888" y="159254"/>
            <a:ext cx="5599274" cy="451657"/>
            <a:chOff x="739068" y="1515167"/>
            <a:chExt cx="9473319" cy="1047258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7"/>
              <a:ext cx="8177919" cy="1047258"/>
              <a:chOff x="739068" y="1515167"/>
              <a:chExt cx="8177919" cy="1047258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6" cy="417466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8" y="1515167"/>
                <a:ext cx="285717" cy="280957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6" y="1773898"/>
                <a:ext cx="415877" cy="190479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2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2" y="1706054"/>
                <a:ext cx="6784255" cy="85637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566124" y="2559652"/>
            <a:ext cx="40220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12598" y="4797153"/>
                <a:ext cx="2767809" cy="418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dirty="0" smtClean="0">
                        <a:latin typeface="Cambria Math"/>
                      </a:rPr>
                      <m:t>y</m:t>
                    </m:r>
                    <m:r>
                      <a:rPr lang="vi-VN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i="1" dirty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r>
                  <a:rPr lang="vi-VN" dirty="0"/>
                  <a:t>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vi-VN" i="1">
                        <a:latin typeface="Cambria Math"/>
                        <a:ea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&lt;0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598" y="4797153"/>
                <a:ext cx="2767809" cy="418063"/>
              </a:xfrm>
              <a:prstGeom prst="rect">
                <a:avLst/>
              </a:prstGeom>
              <a:blipFill>
                <a:blip r:embed="rId8"/>
                <a:stretch>
                  <a:fillRect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2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4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690551" y="4104569"/>
            <a:ext cx="8707520" cy="273630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4068695" cy="957171"/>
              <a:chOff x="1205494" y="6941416"/>
              <a:chExt cx="4068695" cy="95717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802277" y="5616275"/>
                <a:ext cx="782728" cy="344512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9537" y="6941416"/>
                <a:ext cx="3294652" cy="95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608406" y="1151242"/>
            <a:ext cx="8808686" cy="2349767"/>
            <a:chOff x="992187" y="2564544"/>
            <a:chExt cx="22446632" cy="334136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38762" y="2667000"/>
              <a:ext cx="22200057" cy="323890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5">
                <a:defRPr/>
              </a:pPr>
              <a:endParaRPr lang="en-US" sz="13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5"/>
                <a:endParaRPr lang="en-US" sz="13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5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365">
                    <a:defRPr/>
                  </a:pPr>
                  <a:endParaRPr lang="en-US" sz="13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5">
                  <a:defRPr/>
                </a:pPr>
                <a:endParaRPr lang="en-US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68" cy="578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7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17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7234153" y="5870995"/>
                <a:ext cx="937712" cy="346556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pc="-63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000" b="1" spc="-63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000" b="1" spc="-63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 b="1" spc="-63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2000" b="1" i="1" spc="-63">
                          <a:solidFill>
                            <a:srgbClr val="FF0000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</m:oMath>
                  </m:oMathPara>
                </a14:m>
                <a:endParaRPr lang="en-US" sz="2000" b="1" spc="-6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53" y="5870995"/>
                <a:ext cx="937712" cy="346556"/>
              </a:xfrm>
              <a:prstGeom prst="rect">
                <a:avLst/>
              </a:prstGeom>
              <a:blipFill>
                <a:blip r:embed="rId3"/>
                <a:stretch>
                  <a:fillRect l="-9091" r="-3247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9458" y="1870974"/>
                <a:ext cx="3348431" cy="346556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spc="-63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𝐷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vi-VN" sz="2000" i="1">
                              <a:latin typeface="Cambria Math"/>
                              <a:ea typeface="Cambria Math"/>
                            </a:rPr>
                            <m:t>−2;−1</m:t>
                          </m:r>
                        </m:e>
                      </m:d>
                      <m:r>
                        <a:rPr lang="vi-VN" sz="2000" i="1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vi-VN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vi-VN" sz="2000" i="1">
                              <a:latin typeface="Cambria Math"/>
                              <a:ea typeface="Cambria Math"/>
                            </a:rPr>
                            <m:t>0;+∞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2000"/>
                        <m:t>.</m:t>
                      </m:r>
                    </m:oMath>
                  </m:oMathPara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458" y="1870974"/>
                <a:ext cx="3348431" cy="34655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861466" y="2649893"/>
                <a:ext cx="7391436" cy="346556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r>
                  <a:rPr lang="vi-VN" sz="20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sz="2000" spc="-63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spc="-63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vi-VN" sz="2000" i="1" spc="-63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/>
                            <a:ea typeface="Cambria Math"/>
                          </a:rPr>
                          <m:t>−2;−1</m:t>
                        </m:r>
                      </m:e>
                    </m:d>
                    <m:r>
                      <a:rPr lang="vi-VN" sz="2000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/>
                            <a:ea typeface="Cambria Math"/>
                          </a:rPr>
                          <m:t>1;+∞</m:t>
                        </m:r>
                      </m:e>
                    </m:d>
                    <m:r>
                      <m:rPr>
                        <m:nor/>
                      </m:rPr>
                      <a:rPr lang="en-GB" sz="2000"/>
                      <m:t>.</m:t>
                    </m:r>
                  </m:oMath>
                </a14:m>
                <a:endParaRPr lang="en-GB" sz="2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66" y="2649893"/>
                <a:ext cx="7391436" cy="346556"/>
              </a:xfrm>
              <a:prstGeom prst="rect">
                <a:avLst/>
              </a:prstGeom>
              <a:blipFill>
                <a:blip r:embed="rId5"/>
                <a:stretch>
                  <a:fillRect l="-1566" t="-19298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82298" y="3024453"/>
                <a:ext cx="8164213" cy="346556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r>
                  <a:rPr lang="vi-VN" sz="2000" b="1" dirty="0">
                    <a:latin typeface="+mj-lt"/>
                  </a:rPr>
                  <a:t>D</a:t>
                </a:r>
                <a:r>
                  <a:rPr lang="vi-VN" sz="2000" dirty="0">
                    <a:latin typeface="+mj-lt"/>
                  </a:rPr>
                  <a:t>.</a:t>
                </a:r>
                <a:r>
                  <a:rPr lang="vi-VN" sz="2000" spc="-63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spc="-63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vi-VN" sz="2000" i="1" spc="-63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/>
                            <a:ea typeface="Cambria Math"/>
                          </a:rPr>
                          <m:t>−∞;−1</m:t>
                        </m:r>
                      </m:e>
                    </m:d>
                    <m:r>
                      <a:rPr lang="vi-VN" sz="2000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/>
                            <a:ea typeface="Cambria Math"/>
                          </a:rPr>
                          <m:t>−1;1</m:t>
                        </m:r>
                      </m:e>
                    </m:d>
                  </m:oMath>
                </a14:m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98" y="3024453"/>
                <a:ext cx="8164213" cy="346556"/>
              </a:xfrm>
              <a:prstGeom prst="rect">
                <a:avLst/>
              </a:prstGeom>
              <a:blipFill>
                <a:blip r:embed="rId6"/>
                <a:stretch>
                  <a:fillRect l="-1419" t="-17544" b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2129208" y="701483"/>
            <a:ext cx="5599274" cy="444185"/>
            <a:chOff x="739068" y="1515168"/>
            <a:chExt cx="9473319" cy="1132747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132747"/>
              <a:chOff x="739068" y="1515168"/>
              <a:chExt cx="8177919" cy="113274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2" y="1706056"/>
                <a:ext cx="6784255" cy="94185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8" name="Oval 47"/>
          <p:cNvSpPr/>
          <p:nvPr/>
        </p:nvSpPr>
        <p:spPr>
          <a:xfrm>
            <a:off x="1739457" y="2534206"/>
            <a:ext cx="504056" cy="49458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16441" y="2278155"/>
                <a:ext cx="3471447" cy="346556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spc="-63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𝐷</m:t>
                      </m:r>
                      <m:r>
                        <a:rPr lang="vi-VN" sz="2000" i="1" spc="-63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vi-VN" sz="2000" i="1">
                              <a:latin typeface="Cambria Math"/>
                              <a:ea typeface="Cambria Math"/>
                            </a:rPr>
                            <m:t>−∞;−2</m:t>
                          </m:r>
                        </m:e>
                      </m:d>
                      <m:r>
                        <a:rPr lang="vi-VN" sz="2000" i="1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vi-VN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vi-VN" sz="2000" i="1">
                              <a:latin typeface="Cambria Math"/>
                              <a:ea typeface="Cambria Math"/>
                            </a:rPr>
                            <m:t>−1;1</m:t>
                          </m:r>
                        </m:e>
                      </m:d>
                      <m:r>
                        <m:rPr>
                          <m:nor/>
                        </m:rPr>
                        <a:rPr lang="en-GB" sz="2000"/>
                        <m:t>.</m:t>
                      </m:r>
                    </m:oMath>
                  </m:oMathPara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41" y="2278155"/>
                <a:ext cx="3471447" cy="346556"/>
              </a:xfrm>
              <a:prstGeom prst="rect">
                <a:avLst/>
              </a:prstGeom>
              <a:blipFill>
                <a:blip r:embed="rId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952944" y="1318187"/>
                <a:ext cx="6369899" cy="460241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r>
                  <a:rPr lang="vi-VN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vi-VN" sz="2000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2000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 dirty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 dirty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2000" i="1" dirty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2000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 dirty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  <m:r>
                                  <a:rPr lang="vi-VN" sz="2000" i="1" dirty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 dirty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1" dirty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vi-VN" sz="2000" i="1" dirty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vi-VN" sz="2000" i="1" dirty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2000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 dirty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000" i="1" dirty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vi-VN" sz="2000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sup>
                    </m:sSup>
                    <m:r>
                      <a:rPr lang="vi-VN" sz="2000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a:rPr lang="vi-VN" sz="2000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</m:oMath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44" y="1318187"/>
                <a:ext cx="6369899" cy="460241"/>
              </a:xfrm>
              <a:prstGeom prst="rect">
                <a:avLst/>
              </a:prstGeom>
              <a:blipFill>
                <a:blip r:embed="rId8"/>
                <a:stretch>
                  <a:fillRect l="-181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27220" y="4578567"/>
                <a:ext cx="587578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2012" marR="7201">
                  <a:lnSpc>
                    <a:spcPct val="150000"/>
                  </a:lnSpc>
                </a:pPr>
                <a:r>
                  <a:rPr lang="vi-VN" sz="2000" dirty="0" smtClean="0">
                    <a:latin typeface="+mj-lt"/>
                    <a:ea typeface="Times New Roman" panose="02020603050405020304" pitchFamily="18" charset="0"/>
                  </a:rPr>
                  <a:t>Hàm số xác định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vi-VN" sz="2000" i="1">
                        <a:latin typeface="Cambria Math" panose="02040503050406030204" pitchFamily="18" charset="0"/>
                        <a:ea typeface="Cambria Math"/>
                      </a:rPr>
                      <m:t>⟺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vi-VN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vi-VN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vi-VN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</m:oMath>
                </a14:m>
                <a:r>
                  <a:rPr lang="vi-VN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2000" i="1" dirty="0">
                  <a:latin typeface="+mj-lt"/>
                </a:endParaRPr>
              </a:p>
              <a:p>
                <a:pPr marL="192012" marR="720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 dirty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vi-VN" sz="2000" i="1" dirty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vi-V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20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vi-VN" sz="2000" i="1" dirty="0">
                              <a:latin typeface="Cambria Math" panose="02040503050406030204" pitchFamily="18" charset="0"/>
                              <a:ea typeface="Cambria Math"/>
                            </a:rPr>
                            <m:t>−2;−1</m:t>
                          </m:r>
                        </m:e>
                      </m:d>
                      <m:r>
                        <a:rPr lang="vi-VN" sz="2000" i="1" dirty="0">
                          <a:latin typeface="Cambria Math" panose="02040503050406030204" pitchFamily="18" charset="0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vi-VN" sz="20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vi-VN" sz="2000" i="1" dirty="0">
                              <a:latin typeface="Cambria Math" panose="02040503050406030204" pitchFamily="18" charset="0"/>
                              <a:ea typeface="Cambria Math"/>
                            </a:rPr>
                            <m:t>1 ;+∞</m:t>
                          </m:r>
                        </m:e>
                      </m:d>
                    </m:oMath>
                  </m:oMathPara>
                </a14:m>
                <a:endParaRPr lang="vi-VN" sz="2000" dirty="0">
                  <a:latin typeface="+mj-lt"/>
                  <a:ea typeface="Cambria Math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20" y="4578567"/>
                <a:ext cx="587578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0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4" grpId="0"/>
      <p:bldP spid="55" grpId="0"/>
      <p:bldP spid="48" grpId="0" animBg="1"/>
      <p:bldP spid="50" grpId="0"/>
      <p:bldP spid="5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14084" y="4691442"/>
            <a:ext cx="11695971" cy="2044748"/>
            <a:chOff x="1205494" y="6811808"/>
            <a:chExt cx="22139783" cy="667559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11808"/>
              <a:ext cx="3322466" cy="1205777"/>
              <a:chOff x="1205494" y="6811808"/>
              <a:chExt cx="3322466" cy="120577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8" y="6811808"/>
                <a:ext cx="2131325" cy="120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5374" y="806589"/>
            <a:ext cx="11695971" cy="3752201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50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9437222" y="5662925"/>
                <a:ext cx="15486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222" y="5662925"/>
                <a:ext cx="1548641" cy="461665"/>
              </a:xfrm>
              <a:prstGeom prst="rect">
                <a:avLst/>
              </a:prstGeom>
              <a:blipFill>
                <a:blip r:embed="rId3"/>
                <a:stretch>
                  <a:fillRect l="-354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281318" y="1164572"/>
            <a:ext cx="9064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                        </a:t>
            </a:r>
            <a:r>
              <a:rPr lang="x-none" sz="2400" dirty="0"/>
              <a:t>Trong các mệnh đề sau, mệnh đề nào là mệnh đề </a:t>
            </a:r>
            <a:r>
              <a:rPr lang="x-none" sz="2400" dirty="0">
                <a:solidFill>
                  <a:srgbClr val="FF0000"/>
                </a:solidFill>
              </a:rPr>
              <a:t>sai</a:t>
            </a:r>
            <a:r>
              <a:rPr lang="x-none" sz="2400" dirty="0"/>
              <a:t>?</a:t>
            </a:r>
            <a:endParaRPr lang="en-US" sz="2400" dirty="0"/>
          </a:p>
          <a:p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73289" y="1901063"/>
                <a:ext cx="8498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Đồ </m:t>
                      </m:r>
                      <m:r>
                        <m:rPr>
                          <m:nor/>
                        </m:rPr>
                        <a:rPr lang="en-US" sz="2400"/>
                        <m:t>th</m:t>
                      </m:r>
                      <m:r>
                        <m:rPr>
                          <m:nor/>
                        </m:rPr>
                        <a:rPr lang="en-US" sz="2400"/>
                        <m:t>ị </m:t>
                      </m:r>
                      <m:r>
                        <m:rPr>
                          <m:nor/>
                        </m:rPr>
                        <a:rPr lang="en-US" sz="2400"/>
                        <m:t>h</m:t>
                      </m:r>
                      <m:r>
                        <m:rPr>
                          <m:nor/>
                        </m:rPr>
                        <a:rPr lang="en-US" sz="2400"/>
                        <m:t>à</m:t>
                      </m:r>
                      <m:r>
                        <m:rPr>
                          <m:nor/>
                        </m:rPr>
                        <a:rPr lang="en-US" sz="2400"/>
                        <m:t>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</m:t>
                      </m:r>
                      <m:r>
                        <m:rPr>
                          <m:nor/>
                        </m:rPr>
                        <a:rPr lang="en-US" sz="2400"/>
                        <m:t>ố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</m:t>
                      </m:r>
                      <m:r>
                        <m:rPr>
                          <m:nor/>
                        </m:rPr>
                        <a:rPr lang="en-US" sz="2400"/>
                        <m:t>ớ</m:t>
                      </m:r>
                      <m:r>
                        <m:rPr>
                          <m:nor/>
                        </m:rPr>
                        <a:rPr lang="en-US" sz="2400"/>
                        <m:t>i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kh</m:t>
                      </m:r>
                      <m:r>
                        <m:rPr>
                          <m:nor/>
                        </m:rPr>
                        <a:rPr lang="en-US" sz="2400"/>
                        <m:t>ô</m:t>
                      </m:r>
                      <m:r>
                        <m:rPr>
                          <m:nor/>
                        </m:rPr>
                        <a:rPr lang="en-US" sz="2400"/>
                        <m:t>ng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ó </m:t>
                      </m:r>
                      <m:r>
                        <m:rPr>
                          <m:nor/>
                        </m:rPr>
                        <a:rPr lang="en-US" sz="2400"/>
                        <m:t>ti</m:t>
                      </m:r>
                      <m:r>
                        <m:rPr>
                          <m:nor/>
                        </m:rPr>
                        <a:rPr lang="en-US" sz="2400"/>
                        <m:t>ệ</m:t>
                      </m:r>
                      <m:r>
                        <m:rPr>
                          <m:nor/>
                        </m:rPr>
                        <a:rPr lang="en-US" sz="2400"/>
                        <m:t>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ậ</m:t>
                      </m:r>
                      <m:r>
                        <m:rPr>
                          <m:nor/>
                        </m:rPr>
                        <a:rPr lang="en-US" sz="2400"/>
                        <m:t>n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9" y="1901063"/>
                <a:ext cx="8498885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37927" y="2602143"/>
                <a:ext cx="69524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spc="-75" dirty="0">
                    <a:solidFill>
                      <a:srgbClr val="000099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spc="-75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 </m:t>
                    </m:r>
                    <m:r>
                      <m:rPr>
                        <m:nor/>
                      </m:rPr>
                      <a:rPr lang="en-US" sz="2400"/>
                      <m:t>H</m:t>
                    </m:r>
                    <m:r>
                      <m:rPr>
                        <m:nor/>
                      </m:rPr>
                      <a:rPr lang="en-US" sz="2400"/>
                      <m:t>à</m:t>
                    </m:r>
                    <m:r>
                      <m:rPr>
                        <m:nor/>
                      </m:rPr>
                      <a:rPr lang="en-US" sz="2400"/>
                      <m:t>m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s</m:t>
                    </m:r>
                    <m:r>
                      <m:rPr>
                        <m:nor/>
                      </m:rPr>
                      <a:rPr lang="en-US" sz="2400"/>
                      <m:t>ố </m:t>
                    </m:r>
                    <m:r>
                      <m:rPr>
                        <m:nor/>
                      </m:rPr>
                      <a:rPr lang="en-US" sz="2400"/>
                      <m:t>𝑦</m:t>
                    </m:r>
                    <m:r>
                      <m:rPr>
                        <m:nor/>
                      </m:rPr>
                      <a:rPr lang="en-US" sz="2400"/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c</m:t>
                    </m:r>
                    <m:r>
                      <m:rPr>
                        <m:nor/>
                      </m:rPr>
                      <a:rPr lang="en-US" sz="2400"/>
                      <m:t>ó </m:t>
                    </m:r>
                    <m:r>
                      <m:rPr>
                        <m:nor/>
                      </m:rPr>
                      <a:rPr lang="en-US" sz="2400"/>
                      <m:t>t</m:t>
                    </m:r>
                    <m:r>
                      <m:rPr>
                        <m:nor/>
                      </m:rPr>
                      <a:rPr lang="en-US" sz="2400"/>
                      <m:t>ậ</m:t>
                    </m:r>
                    <m:r>
                      <m:rPr>
                        <m:nor/>
                      </m:rPr>
                      <a:rPr lang="en-US" sz="2400"/>
                      <m:t>p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x</m:t>
                    </m:r>
                    <m:r>
                      <m:rPr>
                        <m:nor/>
                      </m:rPr>
                      <a:rPr lang="en-US" sz="2400"/>
                      <m:t>á</m:t>
                    </m:r>
                    <m:r>
                      <m:rPr>
                        <m:nor/>
                      </m:rPr>
                      <a:rPr lang="en-US" sz="2400"/>
                      <m:t>c</m:t>
                    </m:r>
                    <m:r>
                      <m:rPr>
                        <m:nor/>
                      </m:rPr>
                      <a:rPr lang="en-US" sz="2400"/>
                      <m:t> đị</m:t>
                    </m:r>
                    <m:r>
                      <m:rPr>
                        <m:nor/>
                      </m:rPr>
                      <a:rPr lang="en-US" sz="2400"/>
                      <m:t>nh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l</m:t>
                    </m:r>
                    <m:r>
                      <m:rPr>
                        <m:nor/>
                      </m:rPr>
                      <a:rPr lang="en-US" sz="2400"/>
                      <m:t>à </m:t>
                    </m:r>
                    <m:r>
                      <m:rPr>
                        <m:nor/>
                      </m:rPr>
                      <a:rPr lang="en-US" sz="2400"/>
                      <m:t>𝐷</m:t>
                    </m:r>
                    <m:r>
                      <m:rPr>
                        <m:nor/>
                      </m:rPr>
                      <a:rPr lang="en-US" sz="2400"/>
                      <m:t>=</m:t>
                    </m:r>
                    <m:r>
                      <m:rPr>
                        <m:nor/>
                      </m:rPr>
                      <a:rPr lang="en-US" sz="2400"/>
                      <m:t>ℝ</m:t>
                    </m:r>
                    <m:r>
                      <m:rPr>
                        <m:nor/>
                      </m:rPr>
                      <a:rPr lang="en-US" sz="2400"/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27" y="2602143"/>
                <a:ext cx="6952443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23018" y="3414686"/>
                <a:ext cx="92010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/>
                        <m:t>H</m:t>
                      </m:r>
                      <m:r>
                        <m:rPr>
                          <m:nor/>
                        </m:rPr>
                        <a:rPr lang="en-US" sz="2400" smtClean="0"/>
                        <m:t>à</m:t>
                      </m:r>
                      <m:r>
                        <m:rPr>
                          <m:nor/>
                        </m:rPr>
                        <a:rPr lang="en-US" sz="2400" smtClean="0"/>
                        <m:t>m</m:t>
                      </m:r>
                      <m:r>
                        <m:rPr>
                          <m:nor/>
                        </m:rPr>
                        <a:rPr lang="en-US" sz="2400" smtClean="0"/>
                        <m:t> </m:t>
                      </m:r>
                      <m:r>
                        <m:rPr>
                          <m:nor/>
                        </m:rPr>
                        <a:rPr lang="en-US" sz="2400" smtClean="0"/>
                        <m:t>s</m:t>
                      </m:r>
                      <m:r>
                        <m:rPr>
                          <m:nor/>
                        </m:rPr>
                        <a:rPr lang="en-US" sz="2400" smtClean="0"/>
                        <m:t>ố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</m:t>
                      </m:r>
                      <m:r>
                        <m:rPr>
                          <m:nor/>
                        </m:rPr>
                        <a:rPr lang="en-US" sz="2400"/>
                        <m:t>ớ</m:t>
                      </m:r>
                      <m:r>
                        <m:rPr>
                          <m:nor/>
                        </m:rPr>
                        <a:rPr lang="en-US" sz="2400"/>
                        <m:t>i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&lt;0 </m:t>
                      </m:r>
                      <m:r>
                        <m:rPr>
                          <m:nor/>
                        </m:rPr>
                        <a:rPr lang="en-US" sz="2400"/>
                        <m:t>ngh</m:t>
                      </m:r>
                      <m:r>
                        <m:rPr>
                          <m:nor/>
                        </m:rPr>
                        <a:rPr lang="en-US" sz="2400"/>
                        <m:t>ị</m:t>
                      </m:r>
                      <m:r>
                        <m:rPr>
                          <m:nor/>
                        </m:rPr>
                        <a:rPr lang="en-US" sz="2400"/>
                        <m:t>ch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bi</m:t>
                      </m:r>
                      <m:r>
                        <m:rPr>
                          <m:nor/>
                        </m:rPr>
                        <a:rPr lang="en-US" sz="2400"/>
                        <m:t>ế</m:t>
                      </m:r>
                      <m:r>
                        <m:rPr>
                          <m:nor/>
                        </m:rPr>
                        <a:rPr lang="en-US" sz="2400"/>
                        <m:t>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tr</m:t>
                      </m:r>
                      <m:r>
                        <m:rPr>
                          <m:nor/>
                        </m:rPr>
                        <a:rPr lang="en-US" sz="2400"/>
                        <m:t>ê</m:t>
                      </m:r>
                      <m:r>
                        <m:rPr>
                          <m:nor/>
                        </m:rPr>
                        <a:rPr lang="en-US" sz="2400"/>
                        <m:t>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kho</m:t>
                      </m:r>
                      <m:r>
                        <m:rPr>
                          <m:nor/>
                        </m:rPr>
                        <a:rPr lang="en-US" sz="2400"/>
                        <m:t>ả</m:t>
                      </m:r>
                      <m:r>
                        <m:rPr>
                          <m:nor/>
                        </m:rPr>
                        <a:rPr lang="en-US" sz="2400"/>
                        <m:t>ng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(0;+∞)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GB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8" y="3414686"/>
                <a:ext cx="9201014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95374" y="4029184"/>
                <a:ext cx="80059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Đồ </m:t>
                      </m:r>
                      <m:r>
                        <m:rPr>
                          <m:nor/>
                        </m:rPr>
                        <a:rPr lang="en-US" sz="2400"/>
                        <m:t>th</m:t>
                      </m:r>
                      <m:r>
                        <m:rPr>
                          <m:nor/>
                        </m:rPr>
                        <a:rPr lang="en-US" sz="2400"/>
                        <m:t>ị </m:t>
                      </m:r>
                      <m:r>
                        <m:rPr>
                          <m:nor/>
                        </m:rPr>
                        <a:rPr lang="en-US" sz="2400"/>
                        <m:t>h</m:t>
                      </m:r>
                      <m:r>
                        <m:rPr>
                          <m:nor/>
                        </m:rPr>
                        <a:rPr lang="en-US" sz="2400"/>
                        <m:t>à</m:t>
                      </m:r>
                      <m:r>
                        <m:rPr>
                          <m:nor/>
                        </m:rPr>
                        <a:rPr lang="en-US" sz="2400"/>
                        <m:t>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</m:t>
                      </m:r>
                      <m:r>
                        <m:rPr>
                          <m:nor/>
                        </m:rPr>
                        <a:rPr lang="en-US" sz="2400"/>
                        <m:t>ố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</m:t>
                      </m:r>
                      <m:r>
                        <m:rPr>
                          <m:nor/>
                        </m:rPr>
                        <a:rPr lang="en-US" sz="2400"/>
                        <m:t>ớ</m:t>
                      </m:r>
                      <m:r>
                        <m:rPr>
                          <m:nor/>
                        </m:rPr>
                        <a:rPr lang="en-US" sz="2400"/>
                        <m:t>i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ó </m:t>
                      </m:r>
                      <m:r>
                        <m:rPr>
                          <m:nor/>
                        </m:rPr>
                        <a:rPr lang="en-US" sz="2400"/>
                        <m:t>hai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ti</m:t>
                      </m:r>
                      <m:r>
                        <m:rPr>
                          <m:nor/>
                        </m:rPr>
                        <a:rPr lang="en-US" sz="2400"/>
                        <m:t>ệ</m:t>
                      </m:r>
                      <m:r>
                        <m:rPr>
                          <m:nor/>
                        </m:rPr>
                        <a:rPr lang="en-US" sz="2400"/>
                        <m:t>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ậ</m:t>
                      </m:r>
                      <m:r>
                        <m:rPr>
                          <m:nor/>
                        </m:rPr>
                        <a:rPr lang="en-US" sz="2400"/>
                        <m:t>n</m:t>
                      </m:r>
                      <m:r>
                        <m:rPr>
                          <m:nor/>
                        </m:rPr>
                        <a:rPr lang="en-GB" sz="2400"/>
                        <m:t>.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4" y="4029184"/>
                <a:ext cx="8005948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622996" y="241657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813193" y="2610680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DA0294-8FFB-437B-BF45-1F478B330211}"/>
                  </a:ext>
                </a:extLst>
              </p:cNvPr>
              <p:cNvSpPr txBox="1"/>
              <p:nvPr/>
            </p:nvSpPr>
            <p:spPr>
              <a:xfrm>
                <a:off x="878150" y="5269693"/>
                <a:ext cx="7182969" cy="1143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đổi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tùy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nên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đáp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án</a:t>
                </a:r>
                <a:r>
                  <a:rPr lang="en-US" sz="2400" dirty="0" smtClean="0"/>
                  <a:t> B </a:t>
                </a:r>
                <a:r>
                  <a:rPr lang="en-US" sz="2400" dirty="0" err="1" smtClean="0"/>
                  <a:t>chưa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chính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DA0294-8FFB-437B-BF45-1F478B330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50" y="5269693"/>
                <a:ext cx="7182969" cy="1143070"/>
              </a:xfrm>
              <a:prstGeom prst="rect">
                <a:avLst/>
              </a:prstGeom>
              <a:blipFill>
                <a:blip r:embed="rId8"/>
                <a:stretch>
                  <a:fillRect l="-1273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7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49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9391069" y="3298193"/>
                <a:ext cx="265505" cy="300389"/>
              </a:xfrm>
              <a:prstGeom prst="rect">
                <a:avLst/>
              </a:prstGeom>
            </p:spPr>
            <p:txBody>
              <a:bodyPr wrap="square" lIns="38404" tIns="19202" rIns="38404" bIns="19202">
                <a:spAutoFit/>
              </a:bodyPr>
              <a:lstStyle/>
              <a:p>
                <a:pPr defTabSz="91443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069" y="3298193"/>
                <a:ext cx="265505" cy="300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8011" y="1334861"/>
            <a:ext cx="804039" cy="404520"/>
          </a:xfrm>
          <a:prstGeom prst="rect">
            <a:avLst/>
          </a:prstGeom>
        </p:spPr>
        <p:txBody>
          <a:bodyPr wrap="none" lIns="38404" tIns="19202" rIns="38404" bIns="19202">
            <a:spAutoFit/>
          </a:bodyPr>
          <a:lstStyle/>
          <a:p>
            <a:pPr marL="192020" marR="7201" algn="ctr" defTabSz="914437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755056" y="1445215"/>
                <a:ext cx="6129600" cy="915942"/>
              </a:xfrm>
              <a:prstGeom prst="rect">
                <a:avLst/>
              </a:prstGeom>
            </p:spPr>
            <p:txBody>
              <a:bodyPr wrap="square" lIns="38404" tIns="19202" rIns="38404" bIns="19202">
                <a:spAutoFit/>
              </a:bodyPr>
              <a:lstStyle/>
              <a:p>
                <a:pPr marL="192012" marR="720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b="1" i="1" dirty="0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𝐚</m:t>
                    </m:r>
                    <m:r>
                      <a:rPr lang="vi-VN" b="1" dirty="0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i="1" dirty="0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vi-V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vi-VN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i="1" dirty="0">
                            <a:latin typeface="Cambria Math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i="1" dirty="0">
                            <a:latin typeface="Cambria Math"/>
                          </a:rPr>
                          <m:t>x</m:t>
                        </m:r>
                        <m:r>
                          <a:rPr lang="vi-VN" i="1" dirty="0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vi-VN" i="1" dirty="0">
                            <a:latin typeface="Cambria Math"/>
                          </a:rPr>
                          <m:t>2022</m:t>
                        </m:r>
                      </m:sup>
                    </m:sSup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 </a:t>
                </a:r>
              </a:p>
              <a:p>
                <a:pPr marL="192012" marR="7201">
                  <a:lnSpc>
                    <a:spcPct val="150000"/>
                  </a:lnSpc>
                </a:pPr>
                <a:r>
                  <a:rPr lang="vi-VN" sz="2000" dirty="0">
                    <a:latin typeface="+mj-lt"/>
                    <a:ea typeface="Times New Roman" panose="02020603050405020304" pitchFamily="18" charset="0"/>
                  </a:rPr>
                  <a:t>Hàm số xác định với mọi x. Do đó Tập xác định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2000" dirty="0" smtClean="0"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vi-VN" sz="2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056" y="1445215"/>
                <a:ext cx="6129600" cy="915942"/>
              </a:xfrm>
              <a:prstGeom prst="rect">
                <a:avLst/>
              </a:prstGeom>
              <a:blipFill>
                <a:blip r:embed="rId4"/>
                <a:stretch>
                  <a:fillRect r="-896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69288" y="2386350"/>
                <a:ext cx="2230162" cy="613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 smtClean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1" i="1" dirty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𝐛</m:t>
                    </m:r>
                    <m:r>
                      <a:rPr lang="vi-VN" sz="2000" b="1" dirty="0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 dirty="0">
                                    <a:latin typeface="Cambria Math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1" dirty="0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vi-VN" sz="2000" i="1" dirty="0"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000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2000" i="1" dirty="0">
                                    <a:latin typeface="Cambria Math"/>
                                  </a:rPr>
                                  <m:t>−9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000" i="1" dirty="0">
                            <a:latin typeface="Cambria Math"/>
                          </a:rPr>
                          <m:t>2021</m:t>
                        </m:r>
                      </m:sup>
                    </m:sSup>
                  </m:oMath>
                </a14:m>
                <a:endParaRPr lang="vi-VN" sz="2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88" y="2386350"/>
                <a:ext cx="2230162" cy="613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6454" y="3596884"/>
                <a:ext cx="103534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2012" marR="7201">
                  <a:lnSpc>
                    <a:spcPct val="150000"/>
                  </a:lnSpc>
                </a:pPr>
                <a:r>
                  <a:rPr lang="vi-VN" sz="2000" b="1" dirty="0" smtClean="0">
                    <a:solidFill>
                      <a:srgbClr val="00B0F0"/>
                    </a:solidFill>
                    <a:latin typeface="+mj-lt"/>
                    <a:ea typeface="Times New Roman" panose="02020603050405020304" pitchFamily="18" charset="0"/>
                  </a:rPr>
                  <a:t>Bài 2. </a:t>
                </a:r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Tìm tập xác định của các hàm số sau: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dirty="0">
                        <a:latin typeface="Cambria Math"/>
                        <a:ea typeface="Times New Roman" panose="02020603050405020304" pitchFamily="18" charset="0"/>
                      </a:rPr>
                      <m:t>a</m:t>
                    </m:r>
                    <m:r>
                      <a:rPr lang="vi-VN" sz="2000" dirty="0"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1" dirty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2000" i="1" dirty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vi-VN" dirty="0">
                        <a:latin typeface="Cambria Math"/>
                        <a:ea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vi-VN" dirty="0">
                        <a:latin typeface="Cambria Math"/>
                        <a:ea typeface="Times New Roman" panose="02020603050405020304" pitchFamily="18" charset="0"/>
                      </a:rPr>
                      <m:t>b</m:t>
                    </m:r>
                    <m:r>
                      <a:rPr lang="vi-VN" dirty="0"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i="1" dirty="0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i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vi-VN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vi-VN" i="1" dirty="0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vi-VN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endParaRPr lang="vi-VN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54" y="3596884"/>
                <a:ext cx="10353466" cy="523220"/>
              </a:xfrm>
              <a:prstGeom prst="rect">
                <a:avLst/>
              </a:prstGeom>
              <a:blipFill>
                <a:blip r:embed="rId6"/>
                <a:stretch>
                  <a:fillRect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051741" y="4195358"/>
                <a:ext cx="4788251" cy="785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2012" marR="720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dirty="0" smtClean="0">
                        <a:latin typeface="Cambria Math"/>
                        <a:ea typeface="Times New Roman" panose="02020603050405020304" pitchFamily="18" charset="0"/>
                      </a:rPr>
                      <m:t>c</m:t>
                    </m:r>
                    <m:r>
                      <a:rPr lang="vi-VN" sz="2000" dirty="0" smtClean="0"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 dirty="0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1" dirty="0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vi-VN" sz="2000" i="1" dirty="0">
                                    <a:latin typeface="Cambria Math"/>
                                  </a:rPr>
                                  <m:t>−2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000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2000" i="1" dirty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1" dirty="0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vi-VN" sz="2000" i="1" dirty="0">
                                    <a:latin typeface="Cambria Math"/>
                                  </a:rPr>
                                  <m:t>+6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000" i="1" dirty="0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p>
                    <m:r>
                      <a:rPr lang="vi-VN" sz="2000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1" dirty="0">
                                <a:latin typeface="Cambria Math"/>
                              </a:rPr>
                              <m:t>−8</m:t>
                            </m:r>
                            <m:r>
                              <m:rPr>
                                <m:sty m:val="p"/>
                              </m:rPr>
                              <a:rPr lang="vi-VN" sz="2000" i="1" dirty="0">
                                <a:latin typeface="Cambria Math"/>
                              </a:rPr>
                              <m:t>x</m:t>
                            </m:r>
                            <m:r>
                              <a:rPr lang="vi-VN" sz="2000" i="1" dirty="0">
                                <a:latin typeface="Cambria Math"/>
                              </a:rPr>
                              <m:t>+16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 dirty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 dirty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2000" dirty="0">
                    <a:ea typeface="Times New Roman" panose="02020603050405020304" pitchFamily="18" charset="0"/>
                  </a:rPr>
                  <a:t>   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41" y="4195358"/>
                <a:ext cx="4788251" cy="785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972485" y="5227841"/>
                <a:ext cx="2847371" cy="671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1" i="1" dirty="0" smtClean="0">
                          <a:solidFill>
                            <a:srgbClr val="FF0000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𝐚</m:t>
                      </m:r>
                      <m:r>
                        <a:rPr lang="vi-VN" b="1" dirty="0" smtClean="0">
                          <a:solidFill>
                            <a:srgbClr val="FF0000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vi-VN" i="1" dirty="0"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i="1" dirty="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 dirty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i="1" dirty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vi-VN" dirty="0">
                  <a:ea typeface="Times New Roman" panose="02020603050405020304" pitchFamily="18" charset="0"/>
                </a:endParaRPr>
              </a:p>
              <a:p>
                <a:r>
                  <a:rPr lang="vi-VN" dirty="0"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85" y="5227841"/>
                <a:ext cx="2847371" cy="6715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55056" y="6035315"/>
                <a:ext cx="83175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 số xác định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/>
                        <a:ea typeface="Cambria Math"/>
                      </a:rPr>
                      <m:t>⟺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/>
                        <a:ea typeface="Cambria Math"/>
                      </a:rPr>
                      <m:t>−1≠0⟺</m:t>
                    </m:r>
                    <m:r>
                      <a:rPr lang="vi-VN" sz="20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vi-VN" sz="2000" i="1">
                        <a:latin typeface="Cambria Math"/>
                        <a:ea typeface="Cambria Math"/>
                      </a:rPr>
                      <m:t>≠±1. 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Do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 đó 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vi-VN" sz="2000" dirty="0"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2000" b="1" i="1" dirty="0" smtClean="0">
                        <a:solidFill>
                          <a:srgbClr val="00B0F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𝑫</m:t>
                    </m:r>
                    <m:r>
                      <a:rPr lang="vi-VN" sz="2000" b="1" i="1" dirty="0" smtClean="0">
                        <a:solidFill>
                          <a:srgbClr val="00B0F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b="1" i="1" dirty="0" smtClean="0">
                        <a:solidFill>
                          <a:srgbClr val="00B0F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𝑹</m:t>
                    </m:r>
                    <m:r>
                      <a:rPr lang="vi-VN" sz="2000" b="1" i="1" dirty="0" smtClean="0">
                        <a:solidFill>
                          <a:srgbClr val="00B0F0"/>
                        </a:solidFill>
                        <a:latin typeface="Cambria Math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056" y="6035315"/>
                <a:ext cx="8317569" cy="400110"/>
              </a:xfrm>
              <a:prstGeom prst="rect">
                <a:avLst/>
              </a:prstGeom>
              <a:blipFill>
                <a:blip r:embed="rId9"/>
                <a:stretch>
                  <a:fillRect l="-80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869288" y="3196774"/>
                <a:ext cx="84726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latin typeface="+mj-lt"/>
                    <a:ea typeface="Times New Roman" panose="02020603050405020304" pitchFamily="18" charset="0"/>
                  </a:rPr>
                  <a:t>Hàm số xác định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mbria Math"/>
                      </a:rPr>
                      <m:t>⟺</m:t>
                    </m:r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  <a:ea typeface="Cambria Math"/>
                      </a:rPr>
                      <m:t>−9≠0⟺</m:t>
                    </m:r>
                    <m:r>
                      <a:rPr lang="vi-VN" sz="2000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Cambria Math"/>
                      </a:rPr>
                      <m:t>≠±3. 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Do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 đó 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vi-VN" sz="2000" dirty="0"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000" b="1" i="1" dirty="0" smtClean="0">
                        <a:solidFill>
                          <a:srgbClr val="00B0F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𝑫</m:t>
                    </m:r>
                    <m:r>
                      <a:rPr lang="vi-VN" sz="2000" b="1" i="1" dirty="0" smtClean="0">
                        <a:solidFill>
                          <a:srgbClr val="00B0F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000" b="1" i="1" dirty="0" smtClean="0">
                        <a:solidFill>
                          <a:srgbClr val="00B0F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𝑹</m:t>
                    </m:r>
                    <m:r>
                      <a:rPr lang="vi-VN" sz="20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±</m:t>
                        </m:r>
                        <m: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88" y="3196774"/>
                <a:ext cx="8472625" cy="400110"/>
              </a:xfrm>
              <a:prstGeom prst="rect">
                <a:avLst/>
              </a:prstGeom>
              <a:blipFill>
                <a:blip r:embed="rId10"/>
                <a:stretch>
                  <a:fillRect l="-791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36454" y="485694"/>
                <a:ext cx="10353466" cy="755770"/>
              </a:xfrm>
              <a:prstGeom prst="rect">
                <a:avLst/>
              </a:prstGeom>
            </p:spPr>
            <p:txBody>
              <a:bodyPr wrap="square" lIns="38402" tIns="19202" rIns="38402" bIns="19202">
                <a:spAutoFit/>
              </a:bodyPr>
              <a:lstStyle/>
              <a:p>
                <a:pPr marL="192012" marR="7201">
                  <a:lnSpc>
                    <a:spcPct val="150000"/>
                  </a:lnSpc>
                </a:pPr>
                <a:r>
                  <a:rPr lang="vi-VN" sz="2000" b="1" dirty="0" smtClean="0">
                    <a:solidFill>
                      <a:srgbClr val="00B0F0"/>
                    </a:solidFill>
                    <a:latin typeface="+mj-lt"/>
                    <a:ea typeface="Times New Roman" panose="02020603050405020304" pitchFamily="18" charset="0"/>
                  </a:rPr>
                  <a:t>Bài </a:t>
                </a:r>
                <a:r>
                  <a:rPr lang="vi-VN" sz="2000" b="1" dirty="0">
                    <a:solidFill>
                      <a:srgbClr val="00B0F0"/>
                    </a:solidFill>
                    <a:latin typeface="+mj-lt"/>
                    <a:ea typeface="Times New Roman" panose="02020603050405020304" pitchFamily="18" charset="0"/>
                  </a:rPr>
                  <a:t>1. </a:t>
                </a:r>
                <a:r>
                  <a:rPr lang="vi-VN" sz="2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Tìm tập xác định của các hàm số sau: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vi-VN" sz="2000" dirty="0">
                        <a:latin typeface="Cambria Math"/>
                        <a:ea typeface="Times New Roman" panose="02020603050405020304" pitchFamily="18" charset="0"/>
                      </a:rPr>
                      <m:t>a</m:t>
                    </m:r>
                    <m:r>
                      <a:rPr lang="vi-VN" sz="2000" dirty="0"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vi-VN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 dirty="0">
                            <a:latin typeface="Cambria Math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000" i="1" dirty="0">
                            <a:latin typeface="Cambria Math"/>
                          </a:rPr>
                          <m:t>x</m:t>
                        </m:r>
                        <m:r>
                          <a:rPr lang="vi-VN" sz="2000" i="1" dirty="0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vi-VN" sz="2000" i="1" dirty="0">
                            <a:latin typeface="Cambria Math"/>
                          </a:rPr>
                          <m:t>2022</m:t>
                        </m:r>
                      </m:sup>
                    </m:sSup>
                  </m:oMath>
                </a14:m>
                <a:r>
                  <a:rPr lang="vi-VN" sz="2000" dirty="0" smtClean="0">
                    <a:latin typeface="+mj-lt"/>
                    <a:ea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dirty="0">
                        <a:latin typeface="Cambria Math"/>
                        <a:ea typeface="Times New Roman" panose="02020603050405020304" pitchFamily="18" charset="0"/>
                      </a:rPr>
                      <m:t>b</m:t>
                    </m:r>
                    <m:r>
                      <a:rPr lang="vi-VN" sz="2000" dirty="0"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 dirty="0">
                                    <a:latin typeface="Cambria Math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1" dirty="0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vi-VN" sz="2000" i="1" dirty="0"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000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2000" i="1" dirty="0">
                                    <a:latin typeface="Cambria Math"/>
                                  </a:rPr>
                                  <m:t>−9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000" i="1" dirty="0">
                            <a:latin typeface="Cambria Math"/>
                          </a:rPr>
                          <m:t>2021</m:t>
                        </m:r>
                      </m:sup>
                    </m:sSup>
                  </m:oMath>
                </a14:m>
                <a:endParaRPr lang="vi-VN" sz="2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54" y="485694"/>
                <a:ext cx="10353466" cy="755770"/>
              </a:xfrm>
              <a:prstGeom prst="rect">
                <a:avLst/>
              </a:prstGeom>
              <a:blipFill>
                <a:blip r:embed="rId1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47"/>
          <p:cNvGrpSpPr/>
          <p:nvPr/>
        </p:nvGrpSpPr>
        <p:grpSpPr>
          <a:xfrm>
            <a:off x="3796229" y="11801"/>
            <a:ext cx="4736043" cy="526318"/>
            <a:chOff x="739068" y="1515168"/>
            <a:chExt cx="9473319" cy="1052773"/>
          </a:xfrm>
        </p:grpSpPr>
        <p:sp>
          <p:nvSpPr>
            <p:cNvPr id="22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3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24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5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6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LUYỆN TẬP</a:t>
                </a:r>
                <a:endParaRPr lang="en-US" sz="22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608011" y="4987106"/>
            <a:ext cx="804039" cy="404520"/>
          </a:xfrm>
          <a:prstGeom prst="rect">
            <a:avLst/>
          </a:prstGeom>
        </p:spPr>
        <p:txBody>
          <a:bodyPr wrap="none" lIns="38404" tIns="19202" rIns="38404" bIns="19202">
            <a:spAutoFit/>
          </a:bodyPr>
          <a:lstStyle/>
          <a:p>
            <a:pPr marL="192020" marR="7201" algn="ctr" defTabSz="914437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7" grpId="0"/>
      <p:bldP spid="12" grpId="0"/>
      <p:bldP spid="15" grpId="0"/>
      <p:bldP spid="16" grpId="0"/>
      <p:bldP spid="17" grpId="0"/>
      <p:bldP spid="20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9391069" y="3298193"/>
                <a:ext cx="265505" cy="300389"/>
              </a:xfrm>
              <a:prstGeom prst="rect">
                <a:avLst/>
              </a:prstGeom>
            </p:spPr>
            <p:txBody>
              <a:bodyPr wrap="square" lIns="38404" tIns="19202" rIns="38404" bIns="19202">
                <a:spAutoFit/>
              </a:bodyPr>
              <a:lstStyle/>
              <a:p>
                <a:pPr defTabSz="91443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069" y="3298193"/>
                <a:ext cx="265505" cy="300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681853" y="646129"/>
                <a:ext cx="7552460" cy="527374"/>
              </a:xfrm>
              <a:prstGeom prst="rect">
                <a:avLst/>
              </a:prstGeom>
            </p:spPr>
            <p:txBody>
              <a:bodyPr wrap="square" lIns="38404" tIns="19202" rIns="38404" bIns="19202">
                <a:spAutoFit/>
              </a:bodyPr>
              <a:lstStyle/>
              <a:p>
                <a:pPr marL="192012" marR="720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1" i="1" dirty="0" smtClean="0">
                          <a:solidFill>
                            <a:srgbClr val="FF0000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𝐛</m:t>
                      </m:r>
                      <m:r>
                        <a:rPr lang="vi-VN" b="1" dirty="0" smtClean="0">
                          <a:solidFill>
                            <a:srgbClr val="FF0000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vi-VN" i="1" dirty="0"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i="1" dirty="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 dirty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vi-VN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1" dirty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vi-VN" sz="2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53" y="646129"/>
                <a:ext cx="7552460" cy="527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681853" y="2750080"/>
                <a:ext cx="481038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2012" marR="720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b="1" i="1" dirty="0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𝐜</m:t>
                    </m:r>
                    <m:r>
                      <a:rPr lang="vi-VN" sz="2000" b="1" dirty="0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000" i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 dirty="0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1" dirty="0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vi-VN" sz="2000" i="1" dirty="0">
                                    <a:latin typeface="Cambria Math"/>
                                  </a:rPr>
                                  <m:t>−2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000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2000" i="1" dirty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1" dirty="0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vi-VN" sz="2000" i="1" dirty="0">
                                    <a:latin typeface="Cambria Math"/>
                                  </a:rPr>
                                  <m:t>+6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000" i="1" dirty="0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p>
                    <m:r>
                      <a:rPr lang="vi-VN" sz="2000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1" dirty="0">
                                <a:latin typeface="Cambria Math"/>
                              </a:rPr>
                              <m:t>−8</m:t>
                            </m:r>
                            <m:r>
                              <m:rPr>
                                <m:sty m:val="p"/>
                              </m:rPr>
                              <a:rPr lang="vi-VN" sz="2000" i="1" dirty="0">
                                <a:latin typeface="Cambria Math"/>
                              </a:rPr>
                              <m:t>x</m:t>
                            </m:r>
                            <m:r>
                              <a:rPr lang="vi-VN" sz="2000" i="1" dirty="0">
                                <a:latin typeface="Cambria Math"/>
                              </a:rPr>
                              <m:t>+16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 dirty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 dirty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2000" dirty="0" smtClean="0">
                    <a:ea typeface="Times New Roman" panose="02020603050405020304" pitchFamily="18" charset="0"/>
                  </a:rPr>
                  <a:t> </a:t>
                </a:r>
                <a:endParaRPr lang="vi-VN" sz="2000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53" y="2750080"/>
                <a:ext cx="4810387" cy="8485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54385" y="3448387"/>
                <a:ext cx="7796200" cy="2382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2012" marR="7201">
                  <a:lnSpc>
                    <a:spcPct val="200000"/>
                  </a:lnSpc>
                </a:pPr>
                <a:r>
                  <a:rPr lang="vi-VN" sz="2000" dirty="0" smtClean="0">
                    <a:latin typeface="+mj-lt"/>
                    <a:ea typeface="Times New Roman" panose="02020603050405020304" pitchFamily="18" charset="0"/>
                  </a:rPr>
                  <a:t>Hàm số xác định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 dirty="0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m:rPr>
                                <m:sty m:val="p"/>
                              </m:rPr>
                              <a:rPr lang="vi-VN" i="1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i="1" dirty="0">
                                <a:latin typeface="Cambria Math" panose="02040503050406030204" pitchFamily="18" charset="0"/>
                              </a:rPr>
                              <m:t>+16&gt;0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i="1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i="1" dirty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m:rPr>
                                    <m:sty m:val="p"/>
                                  </m:rPr>
                                  <a:rPr lang="vi-VN" i="1" dirty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vi-VN" i="1" dirty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den>
                            </m:f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vi-VN" i="1">
                        <a:latin typeface="Cambria Math" panose="02040503050406030204" pitchFamily="18" charset="0"/>
                        <a:ea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Cambria Math"/>
                              </a:rPr>
                              <m:t>≠4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1;2</m:t>
                                </m:r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3;+∞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vi-VN" sz="2000" dirty="0">
                  <a:latin typeface="+mj-lt"/>
                  <a:ea typeface="Times New Roman" panose="02020603050405020304" pitchFamily="18" charset="0"/>
                </a:endParaRPr>
              </a:p>
              <a:p>
                <a:pPr marL="192012" marR="7201">
                  <a:lnSpc>
                    <a:spcPct val="200000"/>
                  </a:lnSpc>
                </a:pPr>
                <a:r>
                  <a:rPr lang="vi-VN" sz="2000" dirty="0">
                    <a:latin typeface="+mj-lt"/>
                    <a:ea typeface="Times New Roman" panose="02020603050405020304" pitchFamily="18" charset="0"/>
                  </a:rPr>
                  <a:t>Do đó Tập xác định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𝐃</m:t>
                    </m:r>
                    <m:r>
                      <a:rPr lang="en-US" sz="20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vi-VN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  <m:r>
                          <a:rPr lang="vi-VN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  <m:r>
                          <a:rPr lang="vi-VN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vi-VN" sz="20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vi-VN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b="1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vi-VN" sz="2000" b="1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\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vi-VN" sz="2000" b="1" i="1" dirty="0">
                        <a:solidFill>
                          <a:srgbClr val="00B0F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2000" b="1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385" y="3448387"/>
                <a:ext cx="7796200" cy="2382319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54385" y="1257154"/>
                <a:ext cx="750110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2012" marR="7201">
                  <a:lnSpc>
                    <a:spcPct val="200000"/>
                  </a:lnSpc>
                </a:pPr>
                <a:r>
                  <a:rPr lang="vi-VN" sz="2000" dirty="0" smtClean="0">
                    <a:latin typeface="+mj-lt"/>
                    <a:ea typeface="Times New Roman" panose="02020603050405020304" pitchFamily="18" charset="0"/>
                  </a:rPr>
                  <a:t>Hàm số xác định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mbria Math"/>
                      </a:rPr>
                      <m:t>⟺</m:t>
                    </m:r>
                  </m:oMath>
                </a14:m>
                <a:r>
                  <a:rPr lang="vi-VN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−2&gt;0⟺</m:t>
                    </m:r>
                    <m:r>
                      <a:rPr lang="vi-VN" sz="2000" i="1" dirty="0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i="1" dirty="0">
                            <a:latin typeface="Cambria Math" panose="02040503050406030204" pitchFamily="18" charset="0"/>
                            <a:ea typeface="Cambria Math"/>
                          </a:rPr>
                          <m:t>−∞;−1</m:t>
                        </m:r>
                      </m:e>
                    </m:d>
                    <m:r>
                      <a:rPr lang="vi-VN" sz="2000" i="1" dirty="0">
                        <a:latin typeface="Cambria Math" panose="02040503050406030204" pitchFamily="18" charset="0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vi-VN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i="1" dirty="0">
                            <a:latin typeface="Cambria Math" panose="02040503050406030204" pitchFamily="18" charset="0"/>
                            <a:ea typeface="Cambria Math"/>
                          </a:rPr>
                          <m:t>2;+∞</m:t>
                        </m:r>
                      </m:e>
                    </m:d>
                  </m:oMath>
                </a14:m>
                <a:endParaRPr lang="vi-VN" sz="2000" dirty="0">
                  <a:latin typeface="+mj-lt"/>
                  <a:ea typeface="Cambria Math"/>
                </a:endParaRPr>
              </a:p>
              <a:p>
                <a:pPr marL="192012" marR="7201">
                  <a:lnSpc>
                    <a:spcPct val="200000"/>
                  </a:lnSpc>
                </a:pPr>
                <a:r>
                  <a:rPr lang="vi-VN" sz="2000" dirty="0">
                    <a:latin typeface="+mj-lt"/>
                    <a:ea typeface="Times New Roman" panose="02020603050405020304" pitchFamily="18" charset="0"/>
                  </a:rPr>
                  <a:t>Do đó Tập xác định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𝐃</m:t>
                    </m:r>
                    <m:r>
                      <a:rPr lang="en-US" sz="2000" b="1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−∞;−</m:t>
                        </m:r>
                        <m: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vi-VN" sz="2000" b="1" i="1" dirty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vi-VN" sz="2000" b="1" i="1" dirty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385" y="1257154"/>
                <a:ext cx="7501106" cy="1323439"/>
              </a:xfrm>
              <a:prstGeom prst="rect">
                <a:avLst/>
              </a:prstGeom>
              <a:blipFill>
                <a:blip r:embed="rId7"/>
                <a:stretch>
                  <a:fillRect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5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405352" y="357672"/>
            <a:ext cx="7405109" cy="346556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38405" tIns="19202" rIns="38405" bIns="19202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vi-VN" b="1" dirty="0">
                <a:solidFill>
                  <a:srgbClr val="0000FF"/>
                </a:solidFill>
              </a:rPr>
              <a:t>Bài 3.</a:t>
            </a:r>
            <a:r>
              <a:rPr lang="vi-VN" dirty="0"/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Đường cong trong hình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là đồ thị của hàm số nào?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14944" y="4210280"/>
                <a:ext cx="4168616" cy="1203970"/>
              </a:xfrm>
              <a:prstGeom prst="rect">
                <a:avLst/>
              </a:prstGeom>
            </p:spPr>
            <p:txBody>
              <a:bodyPr wrap="none" lIns="38405" tIns="19202" rIns="38405" bIns="19202">
                <a:spAutoFit/>
              </a:bodyPr>
              <a:lstStyle/>
              <a:p>
                <a:pPr marL="192024" marR="7201" algn="ctr">
                  <a:lnSpc>
                    <a:spcPct val="150000"/>
                  </a:lnSpc>
                </a:pP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b="1" dirty="0" smtClean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 dirty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vi-VN" b="1" i="1" dirty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           B.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b="1" i="1" dirty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 dirty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vi-VN" b="1" i="1" dirty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vi-VN" b="1" i="1" dirty="0">
                        <a:latin typeface="Cambria Math"/>
                      </a:rPr>
                      <m:t>  .          </m:t>
                    </m:r>
                  </m:oMath>
                </a14:m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endParaRPr lang="en-US" b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92024" marR="7201" algn="ctr">
                  <a:lnSpc>
                    <a:spcPct val="150000"/>
                  </a:lnSpc>
                </a:pP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vi-VN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vi-VN" b="1" i="1" dirty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vi-VN" b="1" i="1" dirty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</a:t>
                </a: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vi-VN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b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 dirty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vi-VN" b="1" i="1" dirty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</a:t>
                </a:r>
                <a:endParaRPr lang="en-US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44" y="4210280"/>
                <a:ext cx="4168616" cy="1203970"/>
              </a:xfrm>
              <a:prstGeom prst="rect">
                <a:avLst/>
              </a:prstGeom>
              <a:blipFill>
                <a:blip r:embed="rId3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759214" y="929292"/>
            <a:ext cx="4608513" cy="28562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2094" y="5838957"/>
            <a:ext cx="237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 đúng. Chọn A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03185" y="929292"/>
            <a:ext cx="7405109" cy="346556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38405" tIns="19202" rIns="38405" bIns="19202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vi-VN" b="1" dirty="0">
                <a:solidFill>
                  <a:srgbClr val="0000FF"/>
                </a:solidFill>
              </a:rPr>
              <a:t>Bài 4.</a:t>
            </a:r>
            <a:r>
              <a:rPr lang="vi-VN" dirty="0"/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Đường cong trong hình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là đồ thị của hàm số nào?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604680" y="1524834"/>
            <a:ext cx="4968552" cy="25355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689975" y="4314489"/>
                <a:ext cx="5073819" cy="1203970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pPr marL="192024" marR="7201" algn="ctr">
                  <a:lnSpc>
                    <a:spcPct val="150000"/>
                  </a:lnSpc>
                </a:pP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A.</a:t>
                </a:r>
                <a:r>
                  <a:rPr lang="en-US" b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b="1" dirty="0" smtClean="0">
                        <a:latin typeface="Cambria Math"/>
                        <a:ea typeface="Times New Roman" panose="02020603050405020304" pitchFamily="18" charset="0"/>
                      </a:rPr>
                      <m:t>y</m:t>
                    </m:r>
                    <m:r>
                      <a:rPr lang="vi-VN" b="1" dirty="0" smtClean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b="1" i="1" dirty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           B.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vi-VN" b="1" dirty="0">
                        <a:latin typeface="Cambria Math"/>
                        <a:ea typeface="Times New Roman" panose="02020603050405020304" pitchFamily="18" charset="0"/>
                      </a:rPr>
                      <m:t>y</m:t>
                    </m:r>
                    <m:r>
                      <a:rPr lang="vi-VN" b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 dirty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vi-VN" b="1" i="1" dirty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vi-VN" b="1" i="1" dirty="0">
                        <a:latin typeface="Cambria Math"/>
                      </a:rPr>
                      <m:t>  .          </m:t>
                    </m:r>
                  </m:oMath>
                </a14:m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endParaRPr lang="en-US" b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92024" marR="7201" algn="ctr">
                  <a:lnSpc>
                    <a:spcPct val="150000"/>
                  </a:lnSpc>
                </a:pPr>
                <a:r>
                  <a:rPr lang="vi-VN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vi-VN" b="1" dirty="0">
                        <a:latin typeface="Cambria Math"/>
                        <a:ea typeface="Times New Roman" panose="02020603050405020304" pitchFamily="18" charset="0"/>
                      </a:rPr>
                      <m:t>y</m:t>
                    </m:r>
                    <m:r>
                      <a:rPr lang="vi-VN" b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 dirty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vi-VN" b="1" i="1" dirty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</a:t>
                </a: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vi-VN" b="1" dirty="0">
                        <a:latin typeface="Cambria Math"/>
                        <a:ea typeface="Times New Roman" panose="02020603050405020304" pitchFamily="18" charset="0"/>
                      </a:rPr>
                      <m:t>y</m:t>
                    </m:r>
                    <m:r>
                      <a:rPr lang="vi-VN" b="1" dirty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b="1" i="1" dirty="0">
                            <a:latin typeface="Cambria Math"/>
                          </a:rPr>
                          <m:t>−</m:t>
                        </m:r>
                        <m:r>
                          <a:rPr lang="vi-VN" b="1" i="1" dirty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</a:t>
                </a:r>
                <a:endParaRPr lang="en-US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975" y="4314489"/>
                <a:ext cx="5073819" cy="1203970"/>
              </a:xfrm>
              <a:prstGeom prst="rect">
                <a:avLst/>
              </a:prstGeom>
              <a:blipFill>
                <a:blip r:embed="rId6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267945" y="589106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 đúng. Chọn D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4" grpId="0"/>
      <p:bldP spid="1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287383" y="104746"/>
            <a:ext cx="2808515" cy="11081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600" b="1" dirty="0">
                <a:solidFill>
                  <a:srgbClr val="FFFF00"/>
                </a:solidFill>
              </a:rPr>
              <a:t>I 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. </a:t>
            </a:r>
            <a:r>
              <a:rPr lang="en-US" altLang="en-US" sz="3600" b="1" dirty="0" err="1">
                <a:solidFill>
                  <a:srgbClr val="FFFF00"/>
                </a:solidFill>
              </a:rPr>
              <a:t>Khái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niệm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: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6753" y="1177529"/>
                <a:ext cx="51859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800" dirty="0" err="1">
                    <a:solidFill>
                      <a:srgbClr val="000000"/>
                    </a:solidFill>
                  </a:rPr>
                  <a:t>Hàm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</a:rPr>
                  <a:t>số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altLang="en-US" sz="28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altLang="en-US" sz="28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altLang="en-US" sz="2800" dirty="0" err="1">
                    <a:solidFill>
                      <a:srgbClr val="000000"/>
                    </a:solidFill>
                  </a:rPr>
                  <a:t>với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00B050"/>
                    </a:solidFill>
                  </a:rPr>
                  <a:t>là</a:t>
                </a:r>
                <a:r>
                  <a:rPr lang="en-US" alt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00B050"/>
                    </a:solidFill>
                  </a:rPr>
                  <a:t>số</a:t>
                </a:r>
                <a:r>
                  <a:rPr lang="en-US" alt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00B050"/>
                    </a:solidFill>
                  </a:rPr>
                  <a:t>thực</a:t>
                </a:r>
                <a:r>
                  <a:rPr lang="en-US" altLang="en-US" sz="28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altLang="en-US" sz="2800" dirty="0" err="1">
                    <a:solidFill>
                      <a:srgbClr val="000000"/>
                    </a:solidFill>
                  </a:rPr>
                  <a:t>gọi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</a:rPr>
                  <a:t>là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F0"/>
                    </a:solidFill>
                  </a:rPr>
                  <a:t>hàm</a:t>
                </a:r>
                <a:r>
                  <a:rPr lang="en-US" altLang="en-US" sz="28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F0"/>
                    </a:solidFill>
                  </a:rPr>
                  <a:t>số</a:t>
                </a:r>
                <a:r>
                  <a:rPr lang="en-US" altLang="en-US" sz="28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F0"/>
                    </a:solidFill>
                  </a:rPr>
                  <a:t>lũy</a:t>
                </a:r>
                <a:r>
                  <a:rPr lang="en-US" altLang="en-US" sz="28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00B0F0"/>
                    </a:solidFill>
                  </a:rPr>
                  <a:t>thừa</a:t>
                </a:r>
                <a:r>
                  <a:rPr lang="en-US" altLang="en-US" sz="2800" dirty="0" smtClean="0">
                    <a:solidFill>
                      <a:srgbClr val="000000"/>
                    </a:solidFill>
                  </a:rPr>
                  <a:t>.</a:t>
                </a:r>
                <a:endParaRPr lang="en-US" alt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3" y="1177529"/>
                <a:ext cx="5185955" cy="1384995"/>
              </a:xfrm>
              <a:prstGeom prst="rect">
                <a:avLst/>
              </a:prstGeom>
              <a:blipFill>
                <a:blip r:embed="rId2"/>
                <a:stretch>
                  <a:fillRect l="-2471" r="-2824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56754" y="2562524"/>
                <a:ext cx="5185954" cy="183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VÍ DỤ: </a:t>
                </a:r>
                <a:r>
                  <a:rPr lang="en-US" sz="2800" dirty="0" err="1" smtClean="0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hàm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lũy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thừa</a:t>
                </a:r>
                <a:r>
                  <a:rPr lang="en-US" sz="2800" dirty="0" smtClean="0"/>
                  <a:t> </a:t>
                </a:r>
                <a:r>
                  <a:rPr lang="en-US" dirty="0" smtClean="0"/>
                  <a:t> </a:t>
                </a:r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i="0" dirty="0" smtClean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" y="2562524"/>
                <a:ext cx="5185954" cy="1839414"/>
              </a:xfrm>
              <a:prstGeom prst="rect">
                <a:avLst/>
              </a:prstGeom>
              <a:blipFill>
                <a:blip r:embed="rId3"/>
                <a:stretch>
                  <a:fillRect l="-2471" t="-2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6754" y="4473703"/>
            <a:ext cx="51859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FF0000"/>
                </a:solidFill>
                <a:latin typeface=".VnCentury Schoolbook" panose="020B7200000000000000" pitchFamily="34" charset="0"/>
              </a:rPr>
              <a:t>H§1</a:t>
            </a:r>
            <a:r>
              <a:rPr lang="en-US" altLang="en-US" sz="2400" b="1" i="1" dirty="0">
                <a:solidFill>
                  <a:srgbClr val="FF0000"/>
                </a:solidFill>
                <a:latin typeface=".VnCentury Schoolbook" panose="020B7200000000000000" pitchFamily="34" charset="0"/>
              </a:rPr>
              <a:t>: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VÏ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trªn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cïng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mét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hÖ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trôc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täa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®é ®å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thÞ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cña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c¸c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hµm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sè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sau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vµ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nªu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nhËn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xÐt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vÒ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tËp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x¸c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®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Þnh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cña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chóng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:</a:t>
            </a:r>
            <a:endParaRPr lang="en-US" altLang="en-US" sz="2400" dirty="0">
              <a:solidFill>
                <a:srgbClr val="00CC00"/>
              </a:solidFill>
              <a:latin typeface=".VnCentury Schoolbook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719" y="1070043"/>
            <a:ext cx="6373782" cy="4753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47736" y="1820261"/>
                <a:ext cx="148126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736" y="1820261"/>
                <a:ext cx="1481265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88368" y="2375169"/>
                <a:ext cx="1507391" cy="72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368" y="2375169"/>
                <a:ext cx="1507391" cy="728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68001" y="3391870"/>
                <a:ext cx="151943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001" y="3391870"/>
                <a:ext cx="1519436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0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9391068" y="3298192"/>
                <a:ext cx="265505" cy="300389"/>
              </a:xfrm>
              <a:prstGeom prst="rect">
                <a:avLst/>
              </a:prstGeom>
            </p:spPr>
            <p:txBody>
              <a:bodyPr wrap="square" lIns="38405" tIns="19202" rIns="38405" bIns="1920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068" y="3298192"/>
                <a:ext cx="265505" cy="300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485917" y="631647"/>
            <a:ext cx="7187820" cy="40811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38405" tIns="19202" rIns="38405" bIns="19202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B0F0"/>
                </a:solidFill>
              </a:rPr>
              <a:t>LUYỆN TẬP </a:t>
            </a:r>
            <a:r>
              <a:rPr lang="en-US" sz="2400" b="1" dirty="0" err="1" smtClean="0">
                <a:solidFill>
                  <a:srgbClr val="00B0F0"/>
                </a:solidFill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Đạo </a:t>
            </a:r>
            <a:r>
              <a:rPr lang="vi-VN" sz="2400" b="1" dirty="0">
                <a:solidFill>
                  <a:srgbClr val="FF0000"/>
                </a:solidFill>
              </a:rPr>
              <a:t>Hàm của hàm số lũy thừa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0113" y="1197779"/>
            <a:ext cx="2102473" cy="40452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pPr marL="192024" marR="7201" algn="ctr">
              <a:lnSpc>
                <a:spcPct val="150000"/>
              </a:lnSpc>
            </a:pP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 thức cần nhớ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16462" y="1801649"/>
                <a:ext cx="223224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sSup>
                        <m:sSupPr>
                          <m:ctrlP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462" y="1801649"/>
                <a:ext cx="2232248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473835" y="1780045"/>
                <a:ext cx="3347347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sup>
                              </m:sSup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vi-V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35" y="1780045"/>
                <a:ext cx="3347347" cy="470000"/>
              </a:xfrm>
              <a:prstGeom prst="rect">
                <a:avLst/>
              </a:prstGeom>
              <a:blipFill>
                <a:blip r:embed="rId5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11011" y="3198192"/>
                <a:ext cx="1540678" cy="47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000" i="1">
                          <a:latin typeface="Cambria Math"/>
                        </a:rPr>
                        <m:t>a</m:t>
                      </m:r>
                      <m:r>
                        <a:rPr lang="vi-VN" sz="2000" i="1">
                          <a:latin typeface="Cambria Math"/>
                        </a:rPr>
                        <m:t>).</m:t>
                      </m:r>
                      <m:r>
                        <a:rPr lang="vi-VN" sz="2000" i="1">
                          <a:latin typeface="Cambria Math"/>
                        </a:rPr>
                        <m:t>𝑦</m:t>
                      </m:r>
                      <m:r>
                        <a:rPr lang="vi-VN" sz="2000" i="1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vi-VN" sz="2000" i="1">
                              <a:latin typeface="Cambria Math"/>
                            </a:rPr>
                            <m:t>5</m:t>
                          </m:r>
                        </m:deg>
                        <m:e>
                          <m:sSup>
                            <m:sSupPr>
                              <m:ctrlPr>
                                <a:rPr lang="vi-V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11" y="3198192"/>
                <a:ext cx="1540678" cy="4761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485917" y="2498554"/>
            <a:ext cx="4350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>
                <a:solidFill>
                  <a:srgbClr val="0000FF"/>
                </a:solidFill>
              </a:rPr>
              <a:t>Bài</a:t>
            </a:r>
            <a:r>
              <a:rPr lang="en-US" sz="2000" b="1" dirty="0" smtClean="0">
                <a:solidFill>
                  <a:srgbClr val="0000FF"/>
                </a:solidFill>
              </a:rPr>
              <a:t> 5</a:t>
            </a:r>
            <a:r>
              <a:rPr lang="vi-VN" sz="2000" b="1" dirty="0" smtClean="0">
                <a:solidFill>
                  <a:srgbClr val="0000FF"/>
                </a:solidFill>
              </a:rPr>
              <a:t>.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vi-VN" sz="2000" dirty="0" smtClean="0">
                <a:latin typeface="+mj-lt"/>
              </a:rPr>
              <a:t>Tính </a:t>
            </a:r>
            <a:r>
              <a:rPr lang="vi-VN" sz="2000" dirty="0">
                <a:latin typeface="+mj-lt"/>
              </a:rPr>
              <a:t>đạo hàm của các hàm số sau</a:t>
            </a:r>
            <a:endParaRPr lang="en-US" sz="20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18204" y="381392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+mj-lt"/>
                <a:cs typeface="Times New Roman" panose="02020603050405020304" pitchFamily="18" charset="0"/>
              </a:rPr>
              <a:t>Giải.</a:t>
            </a:r>
            <a:endParaRPr lang="en-US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37024" y="3147173"/>
                <a:ext cx="3199915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000" i="1">
                          <a:latin typeface="Cambria Math"/>
                        </a:rPr>
                        <m:t>b</m:t>
                      </m:r>
                      <m:r>
                        <a:rPr lang="vi-VN" sz="2000" i="1">
                          <a:latin typeface="Cambria Math"/>
                        </a:rPr>
                        <m:t>).</m:t>
                      </m:r>
                      <m:r>
                        <a:rPr lang="vi-VN" sz="2000" i="1">
                          <a:latin typeface="Cambria Math"/>
                        </a:rPr>
                        <m:t>𝑦</m:t>
                      </m:r>
                      <m:r>
                        <a:rPr lang="vi-VN" sz="2000" i="1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vi-VN" sz="2000" i="1">
                              <a:latin typeface="Cambria Math"/>
                            </a:rPr>
                            <m:t>5</m:t>
                          </m:r>
                        </m:deg>
                        <m:e>
                          <m:sSup>
                            <m:sSupPr>
                              <m:ctrlPr>
                                <a:rPr lang="vi-V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vi-VN" sz="2000" i="1">
                                      <a:latin typeface="Cambria Math"/>
                                    </a:rPr>
                                    <m:t>−3</m:t>
                                  </m:r>
                                  <m:sSup>
                                    <m:sSupPr>
                                      <m:ctrlPr>
                                        <a:rPr lang="vi-V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0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24" y="3147173"/>
                <a:ext cx="3199915" cy="465064"/>
              </a:xfrm>
              <a:prstGeom prst="rect">
                <a:avLst/>
              </a:prstGeom>
              <a:blipFill>
                <a:blip r:embed="rId7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836984" y="4210414"/>
                <a:ext cx="447648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000" i="1" smtClean="0">
                          <a:latin typeface="Cambria Math"/>
                        </a:rPr>
                        <m:t>a</m:t>
                      </m:r>
                      <m:r>
                        <a:rPr lang="vi-VN" sz="2000" i="1" smtClean="0">
                          <a:latin typeface="Cambria Math"/>
                        </a:rPr>
                        <m:t>).</m:t>
                      </m:r>
                      <m:r>
                        <a:rPr lang="vi-VN" sz="2000" i="1" smtClean="0">
                          <a:latin typeface="Cambria Math"/>
                        </a:rPr>
                        <m:t>𝑦</m:t>
                      </m:r>
                      <m:r>
                        <a:rPr lang="vi-VN" sz="200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vi-VN" sz="2000" i="1">
                              <a:latin typeface="Cambria Math"/>
                            </a:rPr>
                            <m:t>5</m:t>
                          </m:r>
                        </m:deg>
                        <m:e>
                          <m:sSup>
                            <m:sSupPr>
                              <m:ctrlPr>
                                <a:rPr lang="vi-V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000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vi-VN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 dirty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vi-VN" sz="2000" i="1" dirty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vi-VN" sz="2000" i="1" dirty="0">
                          <a:latin typeface="Cambria Math"/>
                          <a:ea typeface="Cambria Math"/>
                        </a:rPr>
                        <m:t>⟹</m:t>
                      </m:r>
                      <m:sSup>
                        <m:sSupPr>
                          <m:ctrlPr>
                            <a:rPr lang="vi-VN" sz="20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vi-VN" sz="2000" i="1" dirty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p>
                          <m:r>
                            <a:rPr lang="vi-VN" sz="2000" i="1" dirty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2000" i="1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20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2000" i="1" dirty="0"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vi-VN" sz="2000" i="1" dirty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vi-VN" sz="20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vi-VN" sz="2000" i="1" dirty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vi-VN" sz="20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vi-VN" sz="2000" i="1" dirty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000" i="1" dirty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vi-VN" sz="2000" i="1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20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2000" i="1" dirty="0"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vi-VN" sz="2000" i="1" dirty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ad>
                        <m:radPr>
                          <m:ctrlPr>
                            <a:rPr lang="vi-VN" sz="20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vi-VN" sz="2000" i="1" dirty="0">
                              <a:latin typeface="Cambria Math"/>
                              <a:ea typeface="Cambria Math"/>
                            </a:rPr>
                            <m:t>5</m:t>
                          </m:r>
                        </m:deg>
                        <m:e>
                          <m:r>
                            <a:rPr lang="vi-VN" sz="2000" i="1" dirty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984" y="4210414"/>
                <a:ext cx="4476482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836984" y="5058875"/>
                <a:ext cx="5447902" cy="547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000" i="1" smtClean="0">
                          <a:latin typeface="Cambria Math"/>
                        </a:rPr>
                        <m:t>b</m:t>
                      </m:r>
                      <m:r>
                        <a:rPr lang="vi-VN" sz="2000" i="1" smtClean="0">
                          <a:latin typeface="Cambria Math"/>
                        </a:rPr>
                        <m:t>).</m:t>
                      </m:r>
                      <m:r>
                        <a:rPr lang="vi-VN" sz="2000" i="1" smtClean="0">
                          <a:latin typeface="Cambria Math"/>
                        </a:rPr>
                        <m:t>𝑦</m:t>
                      </m:r>
                      <m:r>
                        <a:rPr lang="vi-VN" sz="200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vi-VN" sz="2000" i="1">
                              <a:latin typeface="Cambria Math"/>
                            </a:rPr>
                            <m:t>5</m:t>
                          </m:r>
                        </m:deg>
                        <m:e>
                          <m:sSup>
                            <m:sSupPr>
                              <m:ctrlPr>
                                <a:rPr lang="vi-V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vi-VN" sz="2000" i="1">
                                      <a:latin typeface="Cambria Math"/>
                                    </a:rPr>
                                    <m:t>−3</m:t>
                                  </m:r>
                                  <m:sSup>
                                    <m:sSupPr>
                                      <m:ctrlPr>
                                        <a:rPr lang="vi-V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0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vi-V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vi-VN" sz="2000" i="1">
                                  <a:latin typeface="Cambria Math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vi-V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0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 dirty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2000" i="1" dirty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984" y="5058875"/>
                <a:ext cx="5447902" cy="5472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911011" y="5792300"/>
                <a:ext cx="7256965" cy="642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 smtClean="0">
                    <a:latin typeface="+mj-lt"/>
                  </a:rPr>
                  <a:t>Suy ra</a:t>
                </a:r>
                <a:r>
                  <a:rPr lang="en-US" sz="2000" dirty="0" smtClean="0">
                    <a:latin typeface="+mj-lt"/>
                  </a:rPr>
                  <a:t>: </a:t>
                </a:r>
                <a:r>
                  <a:rPr lang="vi-VN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dirty="0"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vi-VN" sz="2000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2000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 dirty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2000" i="1" dirty="0">
                            <a:latin typeface="Cambria Math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vi-VN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 dirty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vi-VN" sz="2000" i="1" dirty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2000" dirty="0">
                    <a:latin typeface="+mj-lt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/>
                          </a:rPr>
                          <m:t>18(</m:t>
                        </m:r>
                        <m:sSup>
                          <m:sSupPr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5.</m:t>
                        </m:r>
                        <m:rad>
                          <m:radPr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vi-VN" sz="2000" i="1">
                                <a:latin typeface="Cambria Math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2000" i="1">
                                        <a:latin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vi-V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vi-VN" sz="20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vi-VN" sz="2000" i="1">
                                        <a:latin typeface="Cambria Math"/>
                                      </a:rPr>
                                      <m:t>−3</m:t>
                                    </m:r>
                                    <m:sSup>
                                      <m:sSupPr>
                                        <m:ctrlPr>
                                          <a:rPr lang="vi-V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vi-VN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vi-VN" sz="2000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11" y="5792300"/>
                <a:ext cx="7256965" cy="642676"/>
              </a:xfrm>
              <a:prstGeom prst="rect">
                <a:avLst/>
              </a:prstGeom>
              <a:blipFill>
                <a:blip r:embed="rId10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36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4" grpId="0"/>
      <p:bldP spid="19" grpId="0"/>
      <p:bldP spid="7" grpId="0"/>
      <p:bldP spid="8" grpId="0"/>
      <p:bldP spid="22" grpId="0"/>
      <p:bldP spid="25" grpId="0"/>
      <p:bldP spid="26" grpId="0"/>
      <p:bldP spid="2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204220" y="1201117"/>
            <a:ext cx="11783560" cy="2279048"/>
            <a:chOff x="-557575" y="2370448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557575" y="2370448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r>
                <a:rPr lang="en-US" sz="3300" dirty="0" err="1">
                  <a:solidFill>
                    <a:srgbClr val="FF0000"/>
                  </a:solidFill>
                </a:rPr>
                <a:t>TIẾT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HỌC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KẾT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THÚC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1088530">
                <a:defRPr/>
              </a:pPr>
              <a:r>
                <a:rPr lang="en-US" sz="3300" dirty="0" err="1">
                  <a:solidFill>
                    <a:srgbClr val="FF0000"/>
                  </a:solidFill>
                </a:rPr>
                <a:t>TRÂN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TRỌNG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CÁM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ƠN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CÁC</a:t>
              </a:r>
              <a:r>
                <a:rPr lang="en-US" sz="3300" dirty="0">
                  <a:solidFill>
                    <a:srgbClr val="FF0000"/>
                  </a:solidFill>
                </a:rPr>
                <a:t> EM </a:t>
              </a:r>
              <a:r>
                <a:rPr lang="en-US" sz="3300" dirty="0" err="1">
                  <a:solidFill>
                    <a:srgbClr val="FF0000"/>
                  </a:solidFill>
                </a:rPr>
                <a:t>HỌC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SINH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ĐÃ</a:t>
              </a:r>
              <a:r>
                <a:rPr lang="en-US" sz="3300" dirty="0">
                  <a:solidFill>
                    <a:srgbClr val="FF0000"/>
                  </a:solidFill>
                </a:rPr>
                <a:t> THEO </a:t>
              </a:r>
              <a:r>
                <a:rPr lang="en-US" sz="3300" dirty="0" err="1">
                  <a:solidFill>
                    <a:srgbClr val="FF0000"/>
                  </a:solidFill>
                </a:rPr>
                <a:t>DÕI</a:t>
              </a:r>
              <a:endParaRPr lang="en-US" sz="3300" dirty="0">
                <a:solidFill>
                  <a:srgbClr val="FF0000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1102938" y="2729018"/>
              <a:ext cx="433366" cy="468044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88530">
                  <a:defRPr/>
                </a:pPr>
                <a:endParaRPr lang="en-US" sz="16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88530">
                  <a:defRPr/>
                </a:pPr>
                <a:endParaRPr lang="en-US" sz="16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88530">
                  <a:defRPr/>
                </a:pPr>
                <a:endParaRPr lang="en-US" sz="16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1088530">
                  <a:defRPr/>
                </a:pPr>
                <a:endParaRPr lang="en-US" sz="16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1088530">
                  <a:defRPr/>
                </a:pPr>
                <a:endParaRPr lang="en-US" sz="16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1088530">
                  <a:defRPr/>
                </a:pPr>
                <a:endParaRPr lang="en-US" sz="16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1088530">
                  <a:defRPr/>
                </a:pPr>
                <a:endParaRPr lang="en-US" sz="16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632587" y="2340641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949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307638" y="404814"/>
            <a:ext cx="360362" cy="6264275"/>
          </a:xfrm>
          <a:prstGeom prst="rect">
            <a:avLst/>
          </a:prstGeom>
          <a:solidFill>
            <a:srgbClr val="FFCC00">
              <a:alpha val="5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847850" y="549276"/>
            <a:ext cx="0" cy="611981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774826" y="6427788"/>
            <a:ext cx="8462963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676"/>
            <a:ext cx="9144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4583113" y="404813"/>
            <a:ext cx="5791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.VnClarendonH" panose="020B7200000000000000" pitchFamily="34" charset="0"/>
              </a:rPr>
              <a:t>Thö tµi cña b¹n!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52400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524000" y="6710363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524000" y="0"/>
            <a:ext cx="76200" cy="67818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0591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1685816" y="1711327"/>
            <a:ext cx="8745540" cy="1204913"/>
            <a:chOff x="489" y="2985"/>
            <a:chExt cx="4992" cy="759"/>
          </a:xfrm>
        </p:grpSpPr>
        <p:graphicFrame>
          <p:nvGraphicFramePr>
            <p:cNvPr id="2458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7245591"/>
                </p:ext>
              </p:extLst>
            </p:nvPr>
          </p:nvGraphicFramePr>
          <p:xfrm>
            <a:off x="489" y="2985"/>
            <a:ext cx="4992" cy="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Bitmap Image" r:id="rId4" imgW="3438095" imgH="1019048" progId="Paint.Picture">
                    <p:embed/>
                  </p:oleObj>
                </mc:Choice>
                <mc:Fallback>
                  <p:oleObj name="Bitmap Image" r:id="rId4" imgW="3438095" imgH="1019048" progId="Paint.Picture">
                    <p:embed/>
                    <p:pic>
                      <p:nvPicPr>
                        <p:cNvPr id="2458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" y="2985"/>
                          <a:ext cx="4992" cy="756"/>
                        </a:xfrm>
                        <a:prstGeom prst="rect">
                          <a:avLst/>
                        </a:prstGeom>
                        <a:noFill/>
                        <a:ln w="57150" cmpd="thinThick">
                          <a:solidFill>
                            <a:srgbClr val="99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2" y="3024"/>
              <a:ext cx="460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 b="1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24594" name="Picture 18" descr="26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1"/>
            <a:ext cx="11430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722437" y="2110731"/>
            <a:ext cx="8567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GHÉP HAI CỘT VỚI NHAU ĐỂ ĐƯỢC ĐÁP ÁN ĐÚNG</a:t>
            </a:r>
            <a:endParaRPr lang="en-US" altLang="en-US" sz="24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597" name="Group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498369"/>
                  </p:ext>
                </p:extLst>
              </p:nvPr>
            </p:nvGraphicFramePr>
            <p:xfrm>
              <a:off x="2676526" y="3213100"/>
              <a:ext cx="2233613" cy="3240088"/>
            </p:xfrm>
            <a:graphic>
              <a:graphicData uri="http://schemas.openxmlformats.org/drawingml/2006/table">
                <a:tbl>
                  <a:tblPr/>
                  <a:tblGrid>
                    <a:gridCol w="2233613">
                      <a:extLst>
                        <a:ext uri="{9D8B030D-6E8A-4147-A177-3AD203B41FA5}">
                          <a16:colId xmlns:a16="http://schemas.microsoft.com/office/drawing/2014/main" val="32495728"/>
                        </a:ext>
                      </a:extLst>
                    </a:gridCol>
                  </a:tblGrid>
                  <a:tr h="8096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HÀM SỐ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3779877"/>
                      </a:ext>
                    </a:extLst>
                  </a:tr>
                  <a:tr h="81121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kumimoji="0" lang="en-US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836901"/>
                      </a:ext>
                    </a:extLst>
                  </a:tr>
                  <a:tr h="8096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kumimoji="0" lang="en-US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9891816"/>
                      </a:ext>
                    </a:extLst>
                  </a:tr>
                  <a:tr h="8096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kumimoji="0" lang="en-US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257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597" name="Group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498369"/>
                  </p:ext>
                </p:extLst>
              </p:nvPr>
            </p:nvGraphicFramePr>
            <p:xfrm>
              <a:off x="2676526" y="3213100"/>
              <a:ext cx="2233613" cy="3240088"/>
            </p:xfrm>
            <a:graphic>
              <a:graphicData uri="http://schemas.openxmlformats.org/drawingml/2006/table">
                <a:tbl>
                  <a:tblPr/>
                  <a:tblGrid>
                    <a:gridCol w="2233613">
                      <a:extLst>
                        <a:ext uri="{9D8B030D-6E8A-4147-A177-3AD203B41FA5}">
                          <a16:colId xmlns:a16="http://schemas.microsoft.com/office/drawing/2014/main" val="32495728"/>
                        </a:ext>
                      </a:extLst>
                    </a:gridCol>
                  </a:tblGrid>
                  <a:tr h="8096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HÀM SỐ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3779877"/>
                      </a:ext>
                    </a:extLst>
                  </a:tr>
                  <a:tr h="811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450" t="-102256" r="-1362" b="-203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836901"/>
                      </a:ext>
                    </a:extLst>
                  </a:tr>
                  <a:tr h="8096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450" t="-202256" r="-1362" b="-103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9891816"/>
                      </a:ext>
                    </a:extLst>
                  </a:tr>
                  <a:tr h="8096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450" t="-302256" r="-1362" b="-3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25710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613" name="Group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4364960"/>
                  </p:ext>
                </p:extLst>
              </p:nvPr>
            </p:nvGraphicFramePr>
            <p:xfrm>
              <a:off x="7140576" y="3213100"/>
              <a:ext cx="2809875" cy="3238500"/>
            </p:xfrm>
            <a:graphic>
              <a:graphicData uri="http://schemas.openxmlformats.org/drawingml/2006/table">
                <a:tbl>
                  <a:tblPr/>
                  <a:tblGrid>
                    <a:gridCol w="2809875">
                      <a:extLst>
                        <a:ext uri="{9D8B030D-6E8A-4147-A177-3AD203B41FA5}">
                          <a16:colId xmlns:a16="http://schemas.microsoft.com/office/drawing/2014/main" val="1897269468"/>
                        </a:ext>
                      </a:extLst>
                    </a:gridCol>
                  </a:tblGrid>
                  <a:tr h="8096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CC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TẬP XÁC ĐỊNH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2245104"/>
                      </a:ext>
                    </a:extLst>
                  </a:tr>
                  <a:tr h="8096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kumimoji="0" lang="en-US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44251"/>
                      </a:ext>
                    </a:extLst>
                  </a:tr>
                  <a:tr h="8096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kumimoji="0" lang="en-US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970875"/>
                      </a:ext>
                    </a:extLst>
                  </a:tr>
                  <a:tr h="8096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0,+</m:t>
                                  </m:r>
                                  <m: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endParaRPr kumimoji="0" lang="en-US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32612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613" name="Group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4364960"/>
                  </p:ext>
                </p:extLst>
              </p:nvPr>
            </p:nvGraphicFramePr>
            <p:xfrm>
              <a:off x="7140576" y="3213100"/>
              <a:ext cx="2809875" cy="3238500"/>
            </p:xfrm>
            <a:graphic>
              <a:graphicData uri="http://schemas.openxmlformats.org/drawingml/2006/table">
                <a:tbl>
                  <a:tblPr/>
                  <a:tblGrid>
                    <a:gridCol w="2809875">
                      <a:extLst>
                        <a:ext uri="{9D8B030D-6E8A-4147-A177-3AD203B41FA5}">
                          <a16:colId xmlns:a16="http://schemas.microsoft.com/office/drawing/2014/main" val="1897269468"/>
                        </a:ext>
                      </a:extLst>
                    </a:gridCol>
                  </a:tblGrid>
                  <a:tr h="8096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CC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TẬP XÁC ĐỊNH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2245104"/>
                      </a:ext>
                    </a:extLst>
                  </a:tr>
                  <a:tr h="8096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4329" t="-102256" r="-2381" b="-203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44251"/>
                      </a:ext>
                    </a:extLst>
                  </a:tr>
                  <a:tr h="8096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4329" t="-202256" r="-2381" b="-103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970875"/>
                      </a:ext>
                    </a:extLst>
                  </a:tr>
                  <a:tr h="8096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4329" t="-302256" r="-2381" b="-3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32612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626" name="Line 50"/>
          <p:cNvSpPr>
            <a:spLocks noChangeShapeType="1"/>
          </p:cNvSpPr>
          <p:nvPr/>
        </p:nvSpPr>
        <p:spPr bwMode="auto">
          <a:xfrm flipV="1">
            <a:off x="4910139" y="4294188"/>
            <a:ext cx="2232025" cy="19431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7" name="Line 51"/>
          <p:cNvSpPr>
            <a:spLocks noChangeShapeType="1"/>
          </p:cNvSpPr>
          <p:nvPr/>
        </p:nvSpPr>
        <p:spPr bwMode="auto">
          <a:xfrm>
            <a:off x="4910139" y="4149725"/>
            <a:ext cx="2232025" cy="10795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4910139" y="5157788"/>
            <a:ext cx="2232025" cy="10795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0" name="AutoShape 54"/>
          <p:cNvSpPr>
            <a:spLocks noChangeArrowheads="1"/>
          </p:cNvSpPr>
          <p:nvPr/>
        </p:nvSpPr>
        <p:spPr bwMode="auto">
          <a:xfrm>
            <a:off x="5232401" y="3141664"/>
            <a:ext cx="1655763" cy="50323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254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00CC00"/>
                </a:solidFill>
                <a:latin typeface=".VnCentury Schoolbook" panose="020B7200000000000000" pitchFamily="34" charset="0"/>
              </a:rPr>
              <a:t>§¸p ¸n</a:t>
            </a:r>
          </a:p>
        </p:txBody>
      </p:sp>
    </p:spTree>
    <p:extLst>
      <p:ext uri="{BB962C8B-B14F-4D97-AF65-F5344CB8AC3E}">
        <p14:creationId xmlns:p14="http://schemas.microsoft.com/office/powerpoint/2010/main" val="2149349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5314" y="888274"/>
                <a:ext cx="12030891" cy="448056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2800" b="1" dirty="0" smtClean="0">
                    <a:solidFill>
                      <a:srgbClr val="FFFF00"/>
                    </a:solidFill>
                  </a:rPr>
                  <a:t>TẬP XÁC ĐỊNH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của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hàm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số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lũy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thừa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tùy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thuộc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vào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giá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trị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của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cụ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thể</a:t>
                </a:r>
                <a:endParaRPr lang="en-US" sz="2800" dirty="0" smtClean="0">
                  <a:solidFill>
                    <a:srgbClr val="FFC000"/>
                  </a:solidFill>
                </a:endParaRPr>
              </a:p>
              <a:p>
                <a:pPr marL="457200" indent="-457200" algn="ctr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nguyên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dương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thì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</a:p>
              <a:p>
                <a:pPr marL="457200" indent="-457200" algn="ctr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nguyên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âm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hoặc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</a:rPr>
                  <a:t> thì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FFC000"/>
                  </a:solidFill>
                </a:endParaRPr>
              </a:p>
              <a:p>
                <a:pPr marL="457200" indent="-457200" algn="ctr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không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nguyên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thì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endParaRPr lang="en-US" sz="2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888274"/>
                <a:ext cx="12030891" cy="448056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0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04444" y="322262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Nh¾c l¹i ®¹o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hµm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cña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c¸c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hµm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sè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.VnCentury Schoolbook" panose="020B7200000000000000" pitchFamily="34" charset="0"/>
              </a:rPr>
              <a:t>sau</a:t>
            </a:r>
            <a:r>
              <a:rPr lang="en-US" altLang="en-US" sz="2400" b="1" i="1" dirty="0">
                <a:solidFill>
                  <a:srgbClr val="0000CC"/>
                </a:solidFill>
                <a:latin typeface=".VnCentury Schoolbook" panose="020B7200000000000000" pitchFamily="34" charset="0"/>
              </a:rPr>
              <a:t>:</a:t>
            </a:r>
            <a:endParaRPr lang="en-US" altLang="en-US" sz="2400" dirty="0">
              <a:solidFill>
                <a:srgbClr val="00CC00"/>
              </a:solidFill>
              <a:latin typeface=".VnCentury Schoolbook" panose="020B7200000000000000" pitchFamily="34" charset="0"/>
            </a:endParaRPr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75915"/>
              </p:ext>
            </p:extLst>
          </p:nvPr>
        </p:nvGraphicFramePr>
        <p:xfrm>
          <a:off x="1280160" y="896983"/>
          <a:ext cx="83518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3568680" imgH="393480" progId="Equation.3">
                  <p:embed/>
                </p:oleObj>
              </mc:Choice>
              <mc:Fallback>
                <p:oleObj name="Equation" r:id="rId3" imgW="3568680" imgH="393480" progId="Equation.3">
                  <p:embed/>
                  <p:pic>
                    <p:nvPicPr>
                      <p:cNvPr id="112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896983"/>
                        <a:ext cx="835183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900386" y="2014220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CC"/>
                </a:solidFill>
                <a:latin typeface=".VnCentury Schoolbook" panose="020B7200000000000000" pitchFamily="34" charset="0"/>
              </a:rPr>
              <a:t>GIẢI:</a:t>
            </a:r>
            <a:endParaRPr lang="en-US" altLang="en-US" sz="2400" dirty="0">
              <a:solidFill>
                <a:srgbClr val="00CC00"/>
              </a:solidFill>
              <a:latin typeface=".VnCentury Schoolbook" panose="020B7200000000000000" pitchFamily="34" charset="0"/>
            </a:endParaRPr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01282"/>
              </p:ext>
            </p:extLst>
          </p:nvPr>
        </p:nvGraphicFramePr>
        <p:xfrm>
          <a:off x="1280160" y="2521110"/>
          <a:ext cx="863917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3848040" imgH="419040" progId="Equation.DSMT4">
                  <p:embed/>
                </p:oleObj>
              </mc:Choice>
              <mc:Fallback>
                <p:oleObj name="Equation" r:id="rId5" imgW="3848040" imgH="419040" progId="Equation.DSMT4">
                  <p:embed/>
                  <p:pic>
                    <p:nvPicPr>
                      <p:cNvPr id="112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2521110"/>
                        <a:ext cx="863917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537755" y="3541330"/>
            <a:ext cx="6544491" cy="11081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600" b="1" dirty="0" smtClean="0">
                <a:solidFill>
                  <a:srgbClr val="FFFF00"/>
                </a:solidFill>
              </a:rPr>
              <a:t>II .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Đạo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hàm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của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hàm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số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lũy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thừa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: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1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643423"/>
              </p:ext>
            </p:extLst>
          </p:nvPr>
        </p:nvGraphicFramePr>
        <p:xfrm>
          <a:off x="1909203" y="4735513"/>
          <a:ext cx="60674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1726920" imgH="342720" progId="Equation.DSMT4">
                  <p:embed/>
                </p:oleObj>
              </mc:Choice>
              <mc:Fallback>
                <p:oleObj name="Equation" r:id="rId7" imgW="1726920" imgH="342720" progId="Equation.DSMT4">
                  <p:embed/>
                  <p:pic>
                    <p:nvPicPr>
                      <p:cNvPr id="1334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203" y="4735513"/>
                        <a:ext cx="606742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9876" y="5948205"/>
                <a:ext cx="76344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ĐẠO HÀM CỦA HÀM SỐ HỢP: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</a:rPr>
                      <m:t>)′=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76" y="5948205"/>
                <a:ext cx="7634444" cy="523220"/>
              </a:xfrm>
              <a:prstGeom prst="rect">
                <a:avLst/>
              </a:prstGeom>
              <a:blipFill>
                <a:blip r:embed="rId9"/>
                <a:stretch>
                  <a:fillRect l="-167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60404" y="4889915"/>
            <a:ext cx="7833916" cy="1658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57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6" grpId="0"/>
      <p:bldP spid="9" grpId="0" animBg="1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307638" y="404814"/>
            <a:ext cx="360362" cy="6264275"/>
          </a:xfrm>
          <a:prstGeom prst="rect">
            <a:avLst/>
          </a:prstGeom>
          <a:solidFill>
            <a:srgbClr val="FFCC00">
              <a:alpha val="5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847850" y="549276"/>
            <a:ext cx="0" cy="611981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774826" y="6427788"/>
            <a:ext cx="8462963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676"/>
            <a:ext cx="9144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4583113" y="404813"/>
            <a:ext cx="5791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.VnClarendonH" panose="020B7200000000000000" pitchFamily="34" charset="0"/>
              </a:rPr>
              <a:t>Thö tµi cña b¹n!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52400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24000" y="6710363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24000" y="0"/>
            <a:ext cx="76200" cy="67818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0591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2135188" y="1773239"/>
            <a:ext cx="7924800" cy="935037"/>
            <a:chOff x="480" y="3024"/>
            <a:chExt cx="4992" cy="756"/>
          </a:xfrm>
        </p:grpSpPr>
        <p:graphicFrame>
          <p:nvGraphicFramePr>
            <p:cNvPr id="25612" name="Object 12"/>
            <p:cNvGraphicFramePr>
              <a:graphicFrameLocks noChangeAspect="1"/>
            </p:cNvGraphicFramePr>
            <p:nvPr/>
          </p:nvGraphicFramePr>
          <p:xfrm>
            <a:off x="480" y="3024"/>
            <a:ext cx="4992" cy="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8" name="Bitmap Image" r:id="rId4" imgW="3438095" imgH="1019048" progId="Paint.Picture">
                    <p:embed/>
                  </p:oleObj>
                </mc:Choice>
                <mc:Fallback>
                  <p:oleObj name="Bitmap Image" r:id="rId4" imgW="3438095" imgH="1019048" progId="Paint.Picture">
                    <p:embed/>
                    <p:pic>
                      <p:nvPicPr>
                        <p:cNvPr id="2561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024"/>
                          <a:ext cx="4992" cy="756"/>
                        </a:xfrm>
                        <a:prstGeom prst="rect">
                          <a:avLst/>
                        </a:prstGeom>
                        <a:noFill/>
                        <a:ln w="57150" cmpd="thinThick">
                          <a:solidFill>
                            <a:srgbClr val="99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672" y="3024"/>
              <a:ext cx="460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 b="1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25614" name="Picture 14" descr="26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1"/>
            <a:ext cx="11430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135188" y="1989138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HÃY CHỌN PHƯƠNG ÁN GHÉP ĐÔI ĐÚNG</a:t>
            </a:r>
            <a:endParaRPr lang="en-US" altLang="en-US" sz="2400" b="1" dirty="0">
              <a:solidFill>
                <a:srgbClr val="FFCC00"/>
              </a:solidFill>
              <a:latin typeface=".VnCentury SchoolbookH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616" name="Group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871724"/>
                  </p:ext>
                </p:extLst>
              </p:nvPr>
            </p:nvGraphicFramePr>
            <p:xfrm>
              <a:off x="2676526" y="3213103"/>
              <a:ext cx="2233613" cy="3105991"/>
            </p:xfrm>
            <a:graphic>
              <a:graphicData uri="http://schemas.openxmlformats.org/drawingml/2006/table">
                <a:tbl>
                  <a:tblPr/>
                  <a:tblGrid>
                    <a:gridCol w="2233613">
                      <a:extLst>
                        <a:ext uri="{9D8B030D-6E8A-4147-A177-3AD203B41FA5}">
                          <a16:colId xmlns:a16="http://schemas.microsoft.com/office/drawing/2014/main" val="2983419838"/>
                        </a:ext>
                      </a:extLst>
                    </a:gridCol>
                  </a:tblGrid>
                  <a:tr h="44702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HÀM SỐ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4485308"/>
                      </a:ext>
                    </a:extLst>
                  </a:tr>
                  <a:tr h="788486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kumimoji="0" lang="en-US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2530980"/>
                      </a:ext>
                    </a:extLst>
                  </a:tr>
                  <a:tr h="871217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en-US" altLang="en-US" sz="2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en-US" sz="2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US" altLang="en-US" sz="2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kumimoji="0" lang="en-US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455112"/>
                      </a:ext>
                    </a:extLst>
                  </a:tr>
                  <a:tr h="92812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alt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kumimoji="0" lang="en-US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00428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616" name="Group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871724"/>
                  </p:ext>
                </p:extLst>
              </p:nvPr>
            </p:nvGraphicFramePr>
            <p:xfrm>
              <a:off x="2676526" y="3213103"/>
              <a:ext cx="2233613" cy="3105991"/>
            </p:xfrm>
            <a:graphic>
              <a:graphicData uri="http://schemas.openxmlformats.org/drawingml/2006/table">
                <a:tbl>
                  <a:tblPr/>
                  <a:tblGrid>
                    <a:gridCol w="2233613">
                      <a:extLst>
                        <a:ext uri="{9D8B030D-6E8A-4147-A177-3AD203B41FA5}">
                          <a16:colId xmlns:a16="http://schemas.microsoft.com/office/drawing/2014/main" val="298341983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80000"/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65000"/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HÀM SỐ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4485308"/>
                      </a:ext>
                    </a:extLst>
                  </a:tr>
                  <a:tr h="7884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450" t="-73077" r="-1362" b="-2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2530980"/>
                      </a:ext>
                    </a:extLst>
                  </a:tr>
                  <a:tr h="871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450" t="-157343" r="-1362" b="-1097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455112"/>
                      </a:ext>
                    </a:extLst>
                  </a:tr>
                  <a:tr h="928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450" t="-242105" r="-1362" b="-32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004282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63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53701"/>
              </p:ext>
            </p:extLst>
          </p:nvPr>
        </p:nvGraphicFramePr>
        <p:xfrm>
          <a:off x="7140576" y="2899955"/>
          <a:ext cx="2809875" cy="3592013"/>
        </p:xfrm>
        <a:graphic>
          <a:graphicData uri="http://schemas.openxmlformats.org/drawingml/2006/table">
            <a:tbl>
              <a:tblPr/>
              <a:tblGrid>
                <a:gridCol w="2809875">
                  <a:extLst>
                    <a:ext uri="{9D8B030D-6E8A-4147-A177-3AD203B41FA5}">
                      <a16:colId xmlns:a16="http://schemas.microsoft.com/office/drawing/2014/main" val="8161996"/>
                    </a:ext>
                  </a:extLst>
                </a:gridCol>
              </a:tblGrid>
              <a:tr h="822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ĐẠO HÀM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0048"/>
                  </a:ext>
                </a:extLst>
              </a:tr>
              <a:tr h="979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10987"/>
                  </a:ext>
                </a:extLst>
              </a:tr>
              <a:tr h="979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42755"/>
                  </a:ext>
                </a:extLst>
              </a:tr>
              <a:tr h="809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31694"/>
                  </a:ext>
                </a:extLst>
              </a:tr>
            </a:tbl>
          </a:graphicData>
        </a:graphic>
      </p:graphicFrame>
      <p:sp>
        <p:nvSpPr>
          <p:cNvPr id="25645" name="Line 45"/>
          <p:cNvSpPr>
            <a:spLocks noChangeShapeType="1"/>
          </p:cNvSpPr>
          <p:nvPr/>
        </p:nvSpPr>
        <p:spPr bwMode="auto">
          <a:xfrm flipV="1">
            <a:off x="4910139" y="4221932"/>
            <a:ext cx="2232024" cy="81679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>
            <a:off x="4910139" y="4221932"/>
            <a:ext cx="2232024" cy="100729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>
            <a:off x="4943475" y="6014447"/>
            <a:ext cx="21986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8" name="AutoShape 48"/>
          <p:cNvSpPr>
            <a:spLocks noChangeArrowheads="1"/>
          </p:cNvSpPr>
          <p:nvPr/>
        </p:nvSpPr>
        <p:spPr bwMode="auto">
          <a:xfrm>
            <a:off x="5232401" y="3141664"/>
            <a:ext cx="1655763" cy="50323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254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00CC00"/>
                </a:solidFill>
                <a:latin typeface=".VnCentury Schoolbook" panose="020B7200000000000000" pitchFamily="34" charset="0"/>
              </a:rPr>
              <a:t>§¸p ¸n</a:t>
            </a:r>
          </a:p>
        </p:txBody>
      </p:sp>
      <p:grpSp>
        <p:nvGrpSpPr>
          <p:cNvPr id="25651" name="Group 51"/>
          <p:cNvGrpSpPr>
            <a:grpSpLocks/>
          </p:cNvGrpSpPr>
          <p:nvPr/>
        </p:nvGrpSpPr>
        <p:grpSpPr bwMode="auto">
          <a:xfrm>
            <a:off x="7605716" y="3659187"/>
            <a:ext cx="2030414" cy="2657475"/>
            <a:chOff x="3831" y="2305"/>
            <a:chExt cx="1279" cy="1674"/>
          </a:xfrm>
        </p:grpSpPr>
        <p:graphicFrame>
          <p:nvGraphicFramePr>
            <p:cNvPr id="25644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931800"/>
                </p:ext>
              </p:extLst>
            </p:nvPr>
          </p:nvGraphicFramePr>
          <p:xfrm>
            <a:off x="3833" y="3612"/>
            <a:ext cx="857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9" name="Equation" r:id="rId8" imgW="533160" imgH="228600" progId="Equation.DSMT4">
                    <p:embed/>
                  </p:oleObj>
                </mc:Choice>
                <mc:Fallback>
                  <p:oleObj name="Equation" r:id="rId8" imgW="533160" imgH="228600" progId="Equation.DSMT4">
                    <p:embed/>
                    <p:pic>
                      <p:nvPicPr>
                        <p:cNvPr id="25644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3612"/>
                          <a:ext cx="857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49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271393"/>
                </p:ext>
              </p:extLst>
            </p:nvPr>
          </p:nvGraphicFramePr>
          <p:xfrm>
            <a:off x="3831" y="2305"/>
            <a:ext cx="1279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0" name="Equation" r:id="rId10" imgW="660240" imgH="482400" progId="Equation.DSMT4">
                    <p:embed/>
                  </p:oleObj>
                </mc:Choice>
                <mc:Fallback>
                  <p:oleObj name="Equation" r:id="rId10" imgW="660240" imgH="482400" progId="Equation.DSMT4">
                    <p:embed/>
                    <p:pic>
                      <p:nvPicPr>
                        <p:cNvPr id="25649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" y="2305"/>
                          <a:ext cx="1279" cy="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50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260317"/>
                </p:ext>
              </p:extLst>
            </p:nvPr>
          </p:nvGraphicFramePr>
          <p:xfrm>
            <a:off x="3844" y="2952"/>
            <a:ext cx="1261" cy="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1" name="Equation" r:id="rId12" imgW="596880" imgH="444240" progId="Equation.DSMT4">
                    <p:embed/>
                  </p:oleObj>
                </mc:Choice>
                <mc:Fallback>
                  <p:oleObj name="Equation" r:id="rId12" imgW="596880" imgH="444240" progId="Equation.DSMT4">
                    <p:embed/>
                    <p:pic>
                      <p:nvPicPr>
                        <p:cNvPr id="2565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4" y="2952"/>
                          <a:ext cx="1261" cy="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1271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6"/>
          <p:cNvGrpSpPr/>
          <p:nvPr/>
        </p:nvGrpSpPr>
        <p:grpSpPr>
          <a:xfrm>
            <a:off x="444331" y="261298"/>
            <a:ext cx="9366104" cy="584775"/>
            <a:chOff x="7459670" y="7389701"/>
            <a:chExt cx="19875364" cy="11697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857243" y="7389701"/>
                  <a:ext cx="18477791" cy="11697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KHẢO SÁT HÀM SỐ LŨY THỪA </a:t>
                  </a:r>
                  <a14:m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α</m:t>
                          </m:r>
                        </m:sup>
                      </m:sSup>
                    </m:oMath>
                  </a14:m>
                  <a:endParaRPr lang="en-US" sz="32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7243" y="7389701"/>
                  <a:ext cx="18477791" cy="1169703"/>
                </a:xfrm>
                <a:prstGeom prst="rect">
                  <a:avLst/>
                </a:prstGeom>
                <a:blipFill>
                  <a:blip r:embed="rId3"/>
                  <a:stretch>
                    <a:fillRect l="-1120" b="-177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610104" y="7640053"/>
                  <a:ext cx="1106221" cy="7387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444331" y="811752"/>
            <a:ext cx="6950717" cy="43088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2200" b="1" dirty="0" err="1">
                <a:solidFill>
                  <a:srgbClr val="0000FF"/>
                </a:solidFill>
              </a:rPr>
              <a:t>Nội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 err="1">
                <a:solidFill>
                  <a:srgbClr val="0000FF"/>
                </a:solidFill>
              </a:rPr>
              <a:t>dung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 err="1">
                <a:solidFill>
                  <a:srgbClr val="0000FF"/>
                </a:solidFill>
              </a:rPr>
              <a:t>cần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 err="1">
                <a:solidFill>
                  <a:srgbClr val="0000FF"/>
                </a:solidFill>
              </a:rPr>
              <a:t>nhớ</a:t>
            </a:r>
            <a:r>
              <a:rPr lang="fr-FR" sz="2200" b="1" dirty="0">
                <a:solidFill>
                  <a:srgbClr val="0000FF"/>
                </a:solidFill>
              </a:rPr>
              <a:t>: </a:t>
            </a:r>
            <a:endParaRPr lang="vi-VN" sz="22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EBBDB4-FC97-40E6-9931-0E9E95FEE85D}"/>
                  </a:ext>
                </a:extLst>
              </p:cNvPr>
              <p:cNvSpPr/>
              <p:nvPr/>
            </p:nvSpPr>
            <p:spPr>
              <a:xfrm>
                <a:off x="411990" y="1209928"/>
                <a:ext cx="11544300" cy="967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lũy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thừa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/>
                      <m:t>𝒚</m:t>
                    </m:r>
                    <m:r>
                      <a:rPr lang="en-US" sz="2000" b="1" i="1"/>
                      <m:t>=</m:t>
                    </m:r>
                    <m:sSup>
                      <m:sSupPr>
                        <m:ctrlPr>
                          <a:rPr lang="en-US" sz="2000" b="1" i="1"/>
                        </m:ctrlPr>
                      </m:sSupPr>
                      <m:e>
                        <m:r>
                          <a:rPr lang="en-US" sz="2000" b="1" i="1"/>
                          <m:t>𝒙</m:t>
                        </m:r>
                      </m:e>
                      <m:sup>
                        <m:r>
                          <a:rPr lang="en-US" sz="2000" b="1" i="1"/>
                          <m:t>𝜶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luôn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/>
                        </m:ctrlPr>
                      </m:dPr>
                      <m:e>
                        <m:r>
                          <a:rPr lang="en-US" sz="2000" i="1"/>
                          <m:t>0,+∞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/>
                      <m:t>𝛼</m:t>
                    </m:r>
                    <m:r>
                      <a:rPr lang="vi-VN" sz="2000" i="1"/>
                      <m:t>∈</m:t>
                    </m:r>
                    <m:r>
                      <a:rPr lang="vi-VN" sz="2000" i="1"/>
                      <m:t>ℝ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tổng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quát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khảo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/>
                      <m:t>𝒚</m:t>
                    </m:r>
                    <m:r>
                      <a:rPr lang="en-US" sz="2000" b="1" i="1"/>
                      <m:t>=</m:t>
                    </m:r>
                    <m:sSup>
                      <m:sSupPr>
                        <m:ctrlPr>
                          <a:rPr lang="en-US" sz="2000" b="1" i="1"/>
                        </m:ctrlPr>
                      </m:sSupPr>
                      <m:e>
                        <m:r>
                          <a:rPr lang="en-US" sz="2000" b="1" i="1"/>
                          <m:t>𝒙</m:t>
                        </m:r>
                      </m:e>
                      <m:sup>
                        <m:r>
                          <a:rPr lang="en-US" sz="2000" b="1" i="1"/>
                          <m:t>𝜶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này</a:t>
                </a:r>
                <a:r>
                  <a:rPr lang="en-US" sz="2000" dirty="0" smtClean="0"/>
                  <a:t>. (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cụ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thể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thì</a:t>
                </a:r>
                <a:r>
                  <a:rPr lang="en-US" sz="2000" dirty="0" smtClean="0"/>
                  <a:t> ta </a:t>
                </a:r>
                <a:r>
                  <a:rPr lang="en-US" sz="2000" dirty="0" err="1" smtClean="0"/>
                  <a:t>xét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trên</a:t>
                </a:r>
                <a:r>
                  <a:rPr lang="en-US" sz="2000" dirty="0" smtClean="0"/>
                  <a:t> TXĐ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nó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EBBDB4-FC97-40E6-9931-0E9E95FEE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90" y="1209928"/>
                <a:ext cx="11544300" cy="967188"/>
              </a:xfrm>
              <a:prstGeom prst="rect">
                <a:avLst/>
              </a:prstGeom>
              <a:blipFill>
                <a:blip r:embed="rId4"/>
                <a:stretch>
                  <a:fillRect l="-581" b="-1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B9EF78D3-CD73-47CB-A568-896ABD158632}"/>
              </a:ext>
            </a:extLst>
          </p:cNvPr>
          <p:cNvSpPr/>
          <p:nvPr/>
        </p:nvSpPr>
        <p:spPr>
          <a:xfrm>
            <a:off x="516965" y="3401917"/>
            <a:ext cx="115443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573" algn="just">
              <a:lnSpc>
                <a:spcPct val="150000"/>
              </a:lnSpc>
            </a:pP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AF2D730-AADA-480E-8B57-F4E5850E46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2446097"/>
                  </p:ext>
                </p:extLst>
              </p:nvPr>
            </p:nvGraphicFramePr>
            <p:xfrm>
              <a:off x="653340" y="2301318"/>
              <a:ext cx="10210800" cy="4556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05400">
                      <a:extLst>
                        <a:ext uri="{9D8B030D-6E8A-4147-A177-3AD203B41FA5}">
                          <a16:colId xmlns:a16="http://schemas.microsoft.com/office/drawing/2014/main" val="2703719453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928434574"/>
                        </a:ext>
                      </a:extLst>
                    </a:gridCol>
                  </a:tblGrid>
                  <a:tr h="57309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300" dirty="0"/>
                            <a:t>            </a:t>
                          </a:r>
                          <a:r>
                            <a:rPr lang="en-US" sz="3300" dirty="0" smtClean="0"/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l-GR" sz="330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300" i="1" dirty="0">
                                  <a:latin typeface="Cambria Math" panose="02040503050406030204" pitchFamily="18" charset="0"/>
                                </a:rPr>
                                <m:t> &gt; 0</m:t>
                              </m:r>
                            </m:oMath>
                          </a14:m>
                          <a:endParaRPr lang="en-US" sz="3300" dirty="0"/>
                        </a:p>
                      </a:txBody>
                      <a:tcPr marL="45720" marR="45720" marT="22860" marB="228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l-GR" sz="330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300" i="1" dirty="0">
                                  <a:latin typeface="Cambria Math" panose="02040503050406030204" pitchFamily="18" charset="0"/>
                                </a:rPr>
                                <m:t>&lt; 0</m:t>
                              </m:r>
                            </m:oMath>
                          </a14:m>
                          <a:endParaRPr lang="en-US" sz="3300" dirty="0"/>
                        </a:p>
                      </a:txBody>
                      <a:tcPr marL="45720" marR="45720" marT="22860" marB="22860"/>
                    </a:tc>
                    <a:extLst>
                      <a:ext uri="{0D108BD9-81ED-4DB2-BD59-A6C34878D82A}">
                        <a16:rowId xmlns:a16="http://schemas.microsoft.com/office/drawing/2014/main" val="3660891157"/>
                      </a:ext>
                    </a:extLst>
                  </a:tr>
                  <a:tr h="3983586">
                    <a:tc>
                      <a:txBody>
                        <a:bodyPr/>
                        <a:lstStyle/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900" dirty="0" smtClean="0"/>
                            <a:t>  </a:t>
                          </a:r>
                          <a:r>
                            <a:rPr lang="en-US" sz="2000" dirty="0" err="1"/>
                            <a:t>Tập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2000" dirty="0" err="1"/>
                            <a:t>khảo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2000" dirty="0" err="1"/>
                            <a:t>sát</a:t>
                          </a:r>
                          <a:r>
                            <a:rPr lang="en-US" sz="2000" dirty="0"/>
                            <a:t> 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0,+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endPara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&gt;0, ∀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900" dirty="0" smtClean="0"/>
                            <a:t>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US" sz="900" dirty="0" smtClean="0"/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    </a:t>
                          </a:r>
                          <a:r>
                            <a:rPr lang="en-US" sz="2000" dirty="0" err="1" smtClean="0"/>
                            <a:t>Tiệm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dirty="0" err="1"/>
                            <a:t>cận</a:t>
                          </a:r>
                          <a:r>
                            <a:rPr lang="en-US" sz="2000" dirty="0"/>
                            <a:t>: </a:t>
                          </a:r>
                          <a:r>
                            <a:rPr lang="en-US" sz="2000" dirty="0" err="1"/>
                            <a:t>không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2000" dirty="0" err="1" smtClean="0"/>
                            <a:t>có</a:t>
                          </a:r>
                          <a:endParaRPr lang="en-US" sz="2000" dirty="0" smtClean="0"/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45720" marR="45720" marT="22860" marB="2286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Tập </a:t>
                          </a:r>
                          <a:r>
                            <a:rPr lang="en-US" sz="2000" dirty="0" err="1"/>
                            <a:t>khảo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2000" dirty="0" err="1"/>
                            <a:t>sát</a:t>
                          </a:r>
                          <a:r>
                            <a:rPr lang="en-US" sz="2000" dirty="0"/>
                            <a:t> 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0,+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  <m:r>
                                      <a:rPr lang="en-US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0, ∀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20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2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lim>
                                </m:limLow>
                                <m:sSup>
                                  <m:sSup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=+∞,</m:t>
                                </m:r>
                                <m:limLow>
                                  <m:limLow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→+∞</m:t>
                                    </m:r>
                                  </m:lim>
                                </m:limLow>
                                <m:sSup>
                                  <m:sSup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2000" dirty="0" smtClean="0"/>
                        </a:p>
                        <a:p>
                          <a:r>
                            <a:rPr lang="en-US" sz="2000" dirty="0" err="1" smtClean="0"/>
                            <a:t>Tiệm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dirty="0" err="1"/>
                            <a:t>cận</a:t>
                          </a:r>
                          <a:r>
                            <a:rPr lang="en-US" sz="2000" dirty="0"/>
                            <a:t>:   </a:t>
                          </a: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TCN: </a:t>
                          </a:r>
                          <a:r>
                            <a:rPr lang="en-US" sz="20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trục</a:t>
                          </a: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Ox; TCĐ: </a:t>
                          </a:r>
                          <a:r>
                            <a:rPr lang="en-US" sz="20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trục</a:t>
                          </a: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Oy</a:t>
                          </a:r>
                        </a:p>
                        <a:p>
                          <a:endParaRPr lang="en-US" sz="900" dirty="0"/>
                        </a:p>
                      </a:txBody>
                      <a:tcPr marL="45720" marR="45720" marT="22860" marB="22860"/>
                    </a:tc>
                    <a:extLst>
                      <a:ext uri="{0D108BD9-81ED-4DB2-BD59-A6C34878D82A}">
                        <a16:rowId xmlns:a16="http://schemas.microsoft.com/office/drawing/2014/main" val="26683559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AF2D730-AADA-480E-8B57-F4E5850E46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2446097"/>
                  </p:ext>
                </p:extLst>
              </p:nvPr>
            </p:nvGraphicFramePr>
            <p:xfrm>
              <a:off x="653340" y="2301318"/>
              <a:ext cx="10210800" cy="4556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05400">
                      <a:extLst>
                        <a:ext uri="{9D8B030D-6E8A-4147-A177-3AD203B41FA5}">
                          <a16:colId xmlns:a16="http://schemas.microsoft.com/office/drawing/2014/main" val="2703719453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928434574"/>
                        </a:ext>
                      </a:extLst>
                    </a:gridCol>
                  </a:tblGrid>
                  <a:tr h="5730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blipFill>
                          <a:blip r:embed="rId5"/>
                          <a:stretch>
                            <a:fillRect l="-119" t="-1064" r="-100477" b="-6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blipFill>
                          <a:blip r:embed="rId5"/>
                          <a:stretch>
                            <a:fillRect l="-100119" t="-1064" r="-477" b="-6989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0891157"/>
                      </a:ext>
                    </a:extLst>
                  </a:tr>
                  <a:tr h="3983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blipFill>
                          <a:blip r:embed="rId5"/>
                          <a:stretch>
                            <a:fillRect l="-119" t="-14526" r="-100477" b="-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blipFill>
                          <a:blip r:embed="rId5"/>
                          <a:stretch>
                            <a:fillRect l="-100119" t="-14526" r="-477" b="-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3559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771994" y="3896566"/>
                <a:ext cx="4021195" cy="585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=0,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94" y="3896566"/>
                <a:ext cx="4021195" cy="585866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7609" y="5102680"/>
            <a:ext cx="2805385" cy="1687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1973" y="5055406"/>
            <a:ext cx="3030038" cy="17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647593" y="725799"/>
                <a:ext cx="9711253" cy="52322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sz="2800" dirty="0"/>
                  <a:t>Đồ thị của hàm số lũy thừa </a:t>
                </a:r>
                <a14:m>
                  <m:oMath xmlns:m="http://schemas.openxmlformats.org/officeDocument/2006/math">
                    <m:r>
                      <a:rPr lang="vi-VN" sz="2800" i="1"/>
                      <m:t>𝑦</m:t>
                    </m:r>
                    <m:r>
                      <a:rPr lang="vi-VN" sz="2800" i="1"/>
                      <m:t>=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vi-VN" sz="2800" i="1"/>
                          <m:t>𝑥</m:t>
                        </m:r>
                      </m:e>
                      <m:sup>
                        <m:r>
                          <a:rPr lang="vi-VN" sz="2800" i="1"/>
                          <m:t>𝛼</m:t>
                        </m:r>
                      </m:sup>
                    </m:sSup>
                  </m:oMath>
                </a14:m>
                <a:r>
                  <a:rPr lang="vi-VN" sz="2800" dirty="0"/>
                  <a:t> </a:t>
                </a:r>
                <a:r>
                  <a:rPr lang="vi-VN" sz="2800" dirty="0" smtClean="0">
                    <a:solidFill>
                      <a:srgbClr val="FF0000"/>
                    </a:solidFill>
                  </a:rPr>
                  <a:t>luôn đi qua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</a:rPr>
                          <m:t>1,1</m:t>
                        </m:r>
                      </m:e>
                    </m:d>
                  </m:oMath>
                </a14:m>
                <a:endParaRPr lang="vi-VN" sz="28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93" y="725799"/>
                <a:ext cx="9711253" cy="523220"/>
              </a:xfrm>
              <a:prstGeom prst="rect">
                <a:avLst/>
              </a:prstGeom>
              <a:blipFill>
                <a:blip r:embed="rId3"/>
                <a:stretch>
                  <a:fillRect l="-1255" t="-11628" b="-313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B9EF78D3-CD73-47CB-A568-896ABD158632}"/>
              </a:ext>
            </a:extLst>
          </p:cNvPr>
          <p:cNvSpPr/>
          <p:nvPr/>
        </p:nvSpPr>
        <p:spPr>
          <a:xfrm>
            <a:off x="516965" y="3401917"/>
            <a:ext cx="115443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573" algn="just">
              <a:lnSpc>
                <a:spcPct val="150000"/>
              </a:lnSpc>
            </a:pP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4DB7ED-AEF4-4358-A2F5-1EE3155E3BA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26" y="1645920"/>
            <a:ext cx="7062651" cy="4601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9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10489423" y="3298191"/>
                <a:ext cx="3540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423" y="3298191"/>
                <a:ext cx="35400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631184" y="629780"/>
                <a:ext cx="8983079" cy="681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FF0000"/>
                    </a:solidFill>
                  </a:rPr>
                  <a:t>Ví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dụ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1: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Khảo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84" y="629780"/>
                <a:ext cx="8983079" cy="681725"/>
              </a:xfrm>
              <a:prstGeom prst="rect">
                <a:avLst/>
              </a:prstGeom>
              <a:blipFill>
                <a:blip r:embed="rId4"/>
                <a:stretch>
                  <a:fillRect l="-1426" r="-6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31184" y="198893"/>
            <a:ext cx="3626492" cy="43088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2200" b="1" dirty="0">
                <a:solidFill>
                  <a:srgbClr val="0000FF"/>
                </a:solidFill>
              </a:rPr>
              <a:t>ÁP DỤNG </a:t>
            </a:r>
            <a:endParaRPr lang="vi-VN" sz="22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6360" y="1989591"/>
                <a:ext cx="11404392" cy="176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8573">
                  <a:lnSpc>
                    <a:spcPct val="150000"/>
                  </a:lnSpc>
                </a:pPr>
                <a:r>
                  <a:rPr lang="en-US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nguyên</a:t>
                </a:r>
                <a:r>
                  <a:rPr lang="en-US" sz="22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228600" marR="857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&lt;0,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60" y="1989591"/>
                <a:ext cx="11404392" cy="1761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1607EF-F30A-4A9E-820E-C4CBE3B58226}"/>
              </a:ext>
            </a:extLst>
          </p:cNvPr>
          <p:cNvSpPr txBox="1"/>
          <p:nvPr/>
        </p:nvSpPr>
        <p:spPr>
          <a:xfrm>
            <a:off x="631184" y="1307866"/>
            <a:ext cx="86472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                                             </a:t>
            </a:r>
            <a:r>
              <a:rPr lang="en-US" sz="2800" b="1" dirty="0"/>
              <a:t>GIẢI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0E1054-738F-4C9F-A2CE-ACC8B376FB1B}"/>
                  </a:ext>
                </a:extLst>
              </p:cNvPr>
              <p:cNvSpPr txBox="1"/>
              <p:nvPr/>
            </p:nvSpPr>
            <p:spPr>
              <a:xfrm>
                <a:off x="631185" y="3838973"/>
                <a:ext cx="37318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TCĐ: </a:t>
                </a:r>
                <a14:m>
                  <m:oMath xmlns:m="http://schemas.openxmlformats.org/officeDocument/2006/math">
                    <m:r>
                      <a:rPr lang="fr-FR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0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TCN: </a:t>
                </a:r>
                <a14:m>
                  <m:oMath xmlns:m="http://schemas.openxmlformats.org/officeDocument/2006/math">
                    <m:r>
                      <a:rPr lang="fr-FR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0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0E1054-738F-4C9F-A2CE-ACC8B376F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85" y="3838973"/>
                <a:ext cx="3731810" cy="430887"/>
              </a:xfrm>
              <a:prstGeom prst="rect">
                <a:avLst/>
              </a:prstGeom>
              <a:blipFill>
                <a:blip r:embed="rId6"/>
                <a:stretch>
                  <a:fillRect l="-2124" t="-11429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2EBEC7E7-B902-495C-B32D-30C08A0FC76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" y="4579620"/>
            <a:ext cx="4803656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C5309-72D2-4B71-89EF-B1CC0217B26E}"/>
              </a:ext>
            </a:extLst>
          </p:cNvPr>
          <p:cNvSpPr txBox="1"/>
          <p:nvPr/>
        </p:nvSpPr>
        <p:spPr>
          <a:xfrm>
            <a:off x="6629400" y="3124200"/>
            <a:ext cx="4991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1C10DDB-FB84-46DA-A806-27304E898A4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11" y="2175690"/>
            <a:ext cx="4280176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2" grpId="0"/>
      <p:bldP spid="6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1532</Words>
  <Application>Microsoft Office PowerPoint</Application>
  <PresentationFormat>Widescreen</PresentationFormat>
  <Paragraphs>250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.VnCentury Schoolbook</vt:lpstr>
      <vt:lpstr>.VnCentury SchoolbookH</vt:lpstr>
      <vt:lpstr>.VnClarendonH</vt:lpstr>
      <vt:lpstr>.VnTime</vt:lpstr>
      <vt:lpstr>Arial</vt:lpstr>
      <vt:lpstr>AvantGarde</vt:lpstr>
      <vt:lpstr>AvantGarde-Demi</vt:lpstr>
      <vt:lpstr>Calibri</vt:lpstr>
      <vt:lpstr>Calibri Light</vt:lpstr>
      <vt:lpstr>Cambria Math</vt:lpstr>
      <vt:lpstr>Chu Van An</vt:lpstr>
      <vt:lpstr>Symbol</vt:lpstr>
      <vt:lpstr>Tahoma</vt:lpstr>
      <vt:lpstr>Times New Roman</vt:lpstr>
      <vt:lpstr>Wingdings</vt:lpstr>
      <vt:lpstr>Office Theme</vt:lpstr>
      <vt:lpstr>Bitmap Image</vt:lpstr>
      <vt:lpstr>Equation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2021-10-29T10:01:35Z</dcterms:created>
  <dcterms:modified xsi:type="dcterms:W3CDTF">2021-10-30T10:31:02Z</dcterms:modified>
</cp:coreProperties>
</file>